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21"/>
  </p:notesMasterIdLst>
  <p:sldIdLst>
    <p:sldId id="257" r:id="rId2"/>
    <p:sldId id="354" r:id="rId3"/>
    <p:sldId id="360" r:id="rId4"/>
    <p:sldId id="352" r:id="rId5"/>
    <p:sldId id="349" r:id="rId6"/>
    <p:sldId id="326" r:id="rId7"/>
    <p:sldId id="334" r:id="rId8"/>
    <p:sldId id="336" r:id="rId9"/>
    <p:sldId id="335" r:id="rId10"/>
    <p:sldId id="337" r:id="rId11"/>
    <p:sldId id="338" r:id="rId12"/>
    <p:sldId id="339" r:id="rId13"/>
    <p:sldId id="340" r:id="rId14"/>
    <p:sldId id="341" r:id="rId15"/>
    <p:sldId id="342" r:id="rId16"/>
    <p:sldId id="343" r:id="rId17"/>
    <p:sldId id="344" r:id="rId18"/>
    <p:sldId id="356" r:id="rId19"/>
    <p:sldId id="35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3454"/>
    <a:srgbClr val="9A0033"/>
    <a:srgbClr val="2E3192"/>
    <a:srgbClr val="9E379F"/>
    <a:srgbClr val="00AEDB"/>
    <a:srgbClr val="00B159"/>
    <a:srgbClr val="FFC425"/>
    <a:srgbClr val="F37735"/>
    <a:srgbClr val="D11141"/>
    <a:srgbClr val="559D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30" autoAdjust="0"/>
    <p:restoredTop sz="94660"/>
  </p:normalViewPr>
  <p:slideViewPr>
    <p:cSldViewPr snapToGrid="0">
      <p:cViewPr varScale="1">
        <p:scale>
          <a:sx n="109" d="100"/>
          <a:sy n="109" d="100"/>
        </p:scale>
        <p:origin x="178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244BA3-A8E6-452F-BE28-424E0D9F7865}" type="datetimeFigureOut">
              <a:rPr lang="en-GB" smtClean="0"/>
              <a:t>04/09/2023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10AE08-C1D1-49FE-8F88-59B74C5244C3}" type="slidenum">
              <a:rPr lang="en-GB" smtClean="0"/>
              <a:t>‹#›</a:t>
            </a:fld>
            <a:endParaRPr lang="en-GB"/>
          </a:p>
        </p:txBody>
      </p:sp>
    </p:spTree>
    <p:extLst>
      <p:ext uri="{BB962C8B-B14F-4D97-AF65-F5344CB8AC3E}">
        <p14:creationId xmlns:p14="http://schemas.microsoft.com/office/powerpoint/2010/main" val="4051879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5583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source efficiency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FF4CDA2-3F1A-41BF-8291-6C1F2CD6E0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8" y="196547"/>
            <a:ext cx="1168683" cy="1168683"/>
          </a:xfrm>
          <a:prstGeom prst="rect">
            <a:avLst/>
          </a:prstGeom>
        </p:spPr>
      </p:pic>
      <p:sp>
        <p:nvSpPr>
          <p:cNvPr id="13" name="Rectangle 12">
            <a:extLst>
              <a:ext uri="{FF2B5EF4-FFF2-40B4-BE49-F238E27FC236}">
                <a16:creationId xmlns:a16="http://schemas.microsoft.com/office/drawing/2014/main" id="{51CEBFBD-02B4-4C18-B8FE-36FD7CC48B44}"/>
              </a:ext>
            </a:extLst>
          </p:cNvPr>
          <p:cNvSpPr/>
          <p:nvPr userDrawn="1"/>
        </p:nvSpPr>
        <p:spPr>
          <a:xfrm>
            <a:off x="1528674" y="526973"/>
            <a:ext cx="3454792" cy="507831"/>
          </a:xfrm>
          <a:prstGeom prst="rect">
            <a:avLst/>
          </a:prstGeom>
        </p:spPr>
        <p:txBody>
          <a:bodyPr wrap="none">
            <a:spAutoFit/>
          </a:bodyPr>
          <a:lstStyle/>
          <a:p>
            <a:r>
              <a:rPr lang="en-US" sz="2700" b="1" dirty="0">
                <a:solidFill>
                  <a:srgbClr val="F37735"/>
                </a:solidFill>
              </a:rPr>
              <a:t>Resource efficiency</a:t>
            </a:r>
          </a:p>
        </p:txBody>
      </p:sp>
      <p:sp>
        <p:nvSpPr>
          <p:cNvPr id="20" name="Content Placeholder 2">
            <a:extLst>
              <a:ext uri="{FF2B5EF4-FFF2-40B4-BE49-F238E27FC236}">
                <a16:creationId xmlns:a16="http://schemas.microsoft.com/office/drawing/2014/main" id="{B1C27C68-097B-4A8D-B2AE-2BB2B0122F8F}"/>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21" name="TextBox 20">
            <a:extLst>
              <a:ext uri="{FF2B5EF4-FFF2-40B4-BE49-F238E27FC236}">
                <a16:creationId xmlns:a16="http://schemas.microsoft.com/office/drawing/2014/main" id="{F73522A9-F113-48A2-BD0A-74FDC4066E0C}"/>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4237846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ole-life carbon - Tex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F66E4A6-9599-4BDF-9A7E-488CBF3F00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3" y="196544"/>
            <a:ext cx="1168684" cy="1168684"/>
          </a:xfrm>
          <a:prstGeom prst="rect">
            <a:avLst/>
          </a:prstGeom>
        </p:spPr>
      </p:pic>
      <p:sp>
        <p:nvSpPr>
          <p:cNvPr id="13" name="Rectangle 12">
            <a:extLst>
              <a:ext uri="{FF2B5EF4-FFF2-40B4-BE49-F238E27FC236}">
                <a16:creationId xmlns:a16="http://schemas.microsoft.com/office/drawing/2014/main" id="{F2C56FC7-8396-4141-AC1E-AD3A359C1E41}"/>
              </a:ext>
            </a:extLst>
          </p:cNvPr>
          <p:cNvSpPr/>
          <p:nvPr userDrawn="1"/>
        </p:nvSpPr>
        <p:spPr>
          <a:xfrm>
            <a:off x="1564586" y="526973"/>
            <a:ext cx="3089307" cy="507831"/>
          </a:xfrm>
          <a:prstGeom prst="rect">
            <a:avLst/>
          </a:prstGeom>
        </p:spPr>
        <p:txBody>
          <a:bodyPr wrap="none">
            <a:spAutoFit/>
          </a:bodyPr>
          <a:lstStyle/>
          <a:p>
            <a:r>
              <a:rPr lang="en-US" sz="2700" b="1" dirty="0">
                <a:solidFill>
                  <a:srgbClr val="FFC425"/>
                </a:solidFill>
              </a:rPr>
              <a:t>Whole-life carbon</a:t>
            </a:r>
          </a:p>
        </p:txBody>
      </p:sp>
      <p:sp>
        <p:nvSpPr>
          <p:cNvPr id="14" name="Text Placeholder 2">
            <a:extLst>
              <a:ext uri="{FF2B5EF4-FFF2-40B4-BE49-F238E27FC236}">
                <a16:creationId xmlns:a16="http://schemas.microsoft.com/office/drawing/2014/main" id="{1B2CAC36-DC8E-4BD1-8E04-408A9843CAF8}"/>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5" name="TextBox 14">
            <a:extLst>
              <a:ext uri="{FF2B5EF4-FFF2-40B4-BE49-F238E27FC236}">
                <a16:creationId xmlns:a16="http://schemas.microsoft.com/office/drawing/2014/main" id="{13536916-F84C-4690-B978-92308B057F24}"/>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project excel in this category?</a:t>
            </a:r>
          </a:p>
        </p:txBody>
      </p:sp>
    </p:spTree>
    <p:extLst>
      <p:ext uri="{BB962C8B-B14F-4D97-AF65-F5344CB8AC3E}">
        <p14:creationId xmlns:p14="http://schemas.microsoft.com/office/powerpoint/2010/main" val="3351257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ole-life carbon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D4B1910-6329-41FF-BA6C-D4973749F4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3" y="196544"/>
            <a:ext cx="1168684" cy="1168684"/>
          </a:xfrm>
          <a:prstGeom prst="rect">
            <a:avLst/>
          </a:prstGeom>
        </p:spPr>
      </p:pic>
      <p:sp>
        <p:nvSpPr>
          <p:cNvPr id="13" name="Rectangle 12">
            <a:extLst>
              <a:ext uri="{FF2B5EF4-FFF2-40B4-BE49-F238E27FC236}">
                <a16:creationId xmlns:a16="http://schemas.microsoft.com/office/drawing/2014/main" id="{8823E9EC-4B37-46DE-B4AD-5399904DF966}"/>
              </a:ext>
            </a:extLst>
          </p:cNvPr>
          <p:cNvSpPr/>
          <p:nvPr userDrawn="1"/>
        </p:nvSpPr>
        <p:spPr>
          <a:xfrm>
            <a:off x="1564586" y="526973"/>
            <a:ext cx="3089307" cy="507831"/>
          </a:xfrm>
          <a:prstGeom prst="rect">
            <a:avLst/>
          </a:prstGeom>
        </p:spPr>
        <p:txBody>
          <a:bodyPr wrap="none">
            <a:spAutoFit/>
          </a:bodyPr>
          <a:lstStyle/>
          <a:p>
            <a:r>
              <a:rPr lang="en-US" sz="2700" b="1" dirty="0">
                <a:solidFill>
                  <a:srgbClr val="FFC425"/>
                </a:solidFill>
              </a:rPr>
              <a:t>Whole-life carbon</a:t>
            </a:r>
          </a:p>
        </p:txBody>
      </p:sp>
      <p:sp>
        <p:nvSpPr>
          <p:cNvPr id="16" name="Content Placeholder 2">
            <a:extLst>
              <a:ext uri="{FF2B5EF4-FFF2-40B4-BE49-F238E27FC236}">
                <a16:creationId xmlns:a16="http://schemas.microsoft.com/office/drawing/2014/main" id="{92CCCF4E-E2F1-410B-BD2A-F01FEAF6E8E5}"/>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7" name="TextBox 16">
            <a:extLst>
              <a:ext uri="{FF2B5EF4-FFF2-40B4-BE49-F238E27FC236}">
                <a16:creationId xmlns:a16="http://schemas.microsoft.com/office/drawing/2014/main" id="{183FCC9E-FED5-4B64-AA29-4802827ACA0F}"/>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3940378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thics and transparency - Tex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70B21AF-5A76-4219-A9AB-7A387118A7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3" y="183598"/>
            <a:ext cx="1168683" cy="1168683"/>
          </a:xfrm>
          <a:prstGeom prst="rect">
            <a:avLst/>
          </a:prstGeom>
        </p:spPr>
      </p:pic>
      <p:sp>
        <p:nvSpPr>
          <p:cNvPr id="16" name="Rectangle 15">
            <a:extLst>
              <a:ext uri="{FF2B5EF4-FFF2-40B4-BE49-F238E27FC236}">
                <a16:creationId xmlns:a16="http://schemas.microsoft.com/office/drawing/2014/main" id="{A3191E3C-D37E-438D-BDB9-17480F5D7E20}"/>
              </a:ext>
            </a:extLst>
          </p:cNvPr>
          <p:cNvSpPr/>
          <p:nvPr userDrawn="1"/>
        </p:nvSpPr>
        <p:spPr>
          <a:xfrm>
            <a:off x="1555061" y="526973"/>
            <a:ext cx="4204997" cy="507831"/>
          </a:xfrm>
          <a:prstGeom prst="rect">
            <a:avLst/>
          </a:prstGeom>
        </p:spPr>
        <p:txBody>
          <a:bodyPr wrap="none">
            <a:spAutoFit/>
          </a:bodyPr>
          <a:lstStyle/>
          <a:p>
            <a:r>
              <a:rPr lang="en-US" sz="2700" b="1" dirty="0">
                <a:solidFill>
                  <a:srgbClr val="00B159"/>
                </a:solidFill>
              </a:rPr>
              <a:t>Ethics and transparency</a:t>
            </a:r>
          </a:p>
        </p:txBody>
      </p:sp>
      <p:sp>
        <p:nvSpPr>
          <p:cNvPr id="17" name="Text Placeholder 2">
            <a:extLst>
              <a:ext uri="{FF2B5EF4-FFF2-40B4-BE49-F238E27FC236}">
                <a16:creationId xmlns:a16="http://schemas.microsoft.com/office/drawing/2014/main" id="{A5FC25DA-03E4-4779-916B-743F1083FB6B}"/>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8" name="TextBox 17">
            <a:extLst>
              <a:ext uri="{FF2B5EF4-FFF2-40B4-BE49-F238E27FC236}">
                <a16:creationId xmlns:a16="http://schemas.microsoft.com/office/drawing/2014/main" id="{FAE154C3-C96C-41D6-87CB-B720AB441A72}"/>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project excel in this category?</a:t>
            </a:r>
          </a:p>
        </p:txBody>
      </p:sp>
    </p:spTree>
    <p:extLst>
      <p:ext uri="{BB962C8B-B14F-4D97-AF65-F5344CB8AC3E}">
        <p14:creationId xmlns:p14="http://schemas.microsoft.com/office/powerpoint/2010/main" val="2205250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thics and transparency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4DDA0BA-9901-47FA-A150-855633B715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533" y="183598"/>
            <a:ext cx="1168683" cy="1168683"/>
          </a:xfrm>
          <a:prstGeom prst="rect">
            <a:avLst/>
          </a:prstGeom>
        </p:spPr>
      </p:pic>
      <p:sp>
        <p:nvSpPr>
          <p:cNvPr id="13" name="Rectangle 12">
            <a:extLst>
              <a:ext uri="{FF2B5EF4-FFF2-40B4-BE49-F238E27FC236}">
                <a16:creationId xmlns:a16="http://schemas.microsoft.com/office/drawing/2014/main" id="{0C1B24D0-3C2D-4F2E-B661-AB5539CD439F}"/>
              </a:ext>
            </a:extLst>
          </p:cNvPr>
          <p:cNvSpPr/>
          <p:nvPr userDrawn="1"/>
        </p:nvSpPr>
        <p:spPr>
          <a:xfrm>
            <a:off x="1555061" y="526973"/>
            <a:ext cx="4204997" cy="507831"/>
          </a:xfrm>
          <a:prstGeom prst="rect">
            <a:avLst/>
          </a:prstGeom>
        </p:spPr>
        <p:txBody>
          <a:bodyPr wrap="none">
            <a:spAutoFit/>
          </a:bodyPr>
          <a:lstStyle/>
          <a:p>
            <a:r>
              <a:rPr lang="en-US" sz="2700" b="1" dirty="0">
                <a:solidFill>
                  <a:srgbClr val="00B159"/>
                </a:solidFill>
              </a:rPr>
              <a:t>Ethics and transparency</a:t>
            </a:r>
          </a:p>
        </p:txBody>
      </p:sp>
      <p:sp>
        <p:nvSpPr>
          <p:cNvPr id="16" name="Content Placeholder 2">
            <a:extLst>
              <a:ext uri="{FF2B5EF4-FFF2-40B4-BE49-F238E27FC236}">
                <a16:creationId xmlns:a16="http://schemas.microsoft.com/office/drawing/2014/main" id="{5C8EF708-845C-46BE-B272-5AF6641940FA}"/>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7" name="TextBox 16">
            <a:extLst>
              <a:ext uri="{FF2B5EF4-FFF2-40B4-BE49-F238E27FC236}">
                <a16:creationId xmlns:a16="http://schemas.microsoft.com/office/drawing/2014/main" id="{E31CC5F0-277E-4266-9AE8-A79D8093D52C}"/>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2540456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chnical performance - Tex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4EAB8B5-1B8A-41EF-AE5D-EB1D6EC69D8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9533" y="187021"/>
            <a:ext cx="1168683" cy="1168683"/>
          </a:xfrm>
          <a:prstGeom prst="rect">
            <a:avLst/>
          </a:prstGeom>
        </p:spPr>
      </p:pic>
      <p:sp>
        <p:nvSpPr>
          <p:cNvPr id="13" name="Rectangle 12">
            <a:extLst>
              <a:ext uri="{FF2B5EF4-FFF2-40B4-BE49-F238E27FC236}">
                <a16:creationId xmlns:a16="http://schemas.microsoft.com/office/drawing/2014/main" id="{D1E3E0C7-26C8-449C-9EC2-1E90720BD4CB}"/>
              </a:ext>
            </a:extLst>
          </p:cNvPr>
          <p:cNvSpPr/>
          <p:nvPr userDrawn="1"/>
        </p:nvSpPr>
        <p:spPr>
          <a:xfrm>
            <a:off x="1555061" y="526973"/>
            <a:ext cx="3948453" cy="507831"/>
          </a:xfrm>
          <a:prstGeom prst="rect">
            <a:avLst/>
          </a:prstGeom>
        </p:spPr>
        <p:txBody>
          <a:bodyPr wrap="none">
            <a:spAutoFit/>
          </a:bodyPr>
          <a:lstStyle/>
          <a:p>
            <a:r>
              <a:rPr lang="en-US" sz="2700" b="1" dirty="0">
                <a:solidFill>
                  <a:srgbClr val="00AEDB"/>
                </a:solidFill>
              </a:rPr>
              <a:t>Technical performance</a:t>
            </a:r>
          </a:p>
        </p:txBody>
      </p:sp>
      <p:sp>
        <p:nvSpPr>
          <p:cNvPr id="14" name="Text Placeholder 2">
            <a:extLst>
              <a:ext uri="{FF2B5EF4-FFF2-40B4-BE49-F238E27FC236}">
                <a16:creationId xmlns:a16="http://schemas.microsoft.com/office/drawing/2014/main" id="{D64B6C48-6DA8-4F1C-8E12-F1ADE9476CB2}"/>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5" name="TextBox 14">
            <a:extLst>
              <a:ext uri="{FF2B5EF4-FFF2-40B4-BE49-F238E27FC236}">
                <a16:creationId xmlns:a16="http://schemas.microsoft.com/office/drawing/2014/main" id="{7040BA04-A86E-44DA-8196-F4493BCFDFB4}"/>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project excel in this category?</a:t>
            </a:r>
          </a:p>
        </p:txBody>
      </p:sp>
    </p:spTree>
    <p:extLst>
      <p:ext uri="{BB962C8B-B14F-4D97-AF65-F5344CB8AC3E}">
        <p14:creationId xmlns:p14="http://schemas.microsoft.com/office/powerpoint/2010/main" val="358727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chnical performance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0F6A195-D693-4641-8766-67E89933C6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9533" y="187021"/>
            <a:ext cx="1168683" cy="1168683"/>
          </a:xfrm>
          <a:prstGeom prst="rect">
            <a:avLst/>
          </a:prstGeom>
        </p:spPr>
      </p:pic>
      <p:sp>
        <p:nvSpPr>
          <p:cNvPr id="13" name="Rectangle 12">
            <a:extLst>
              <a:ext uri="{FF2B5EF4-FFF2-40B4-BE49-F238E27FC236}">
                <a16:creationId xmlns:a16="http://schemas.microsoft.com/office/drawing/2014/main" id="{39C6C739-2309-4927-A1EA-D795BA890FF4}"/>
              </a:ext>
            </a:extLst>
          </p:cNvPr>
          <p:cNvSpPr/>
          <p:nvPr userDrawn="1"/>
        </p:nvSpPr>
        <p:spPr>
          <a:xfrm>
            <a:off x="1555061" y="526973"/>
            <a:ext cx="3948453" cy="507831"/>
          </a:xfrm>
          <a:prstGeom prst="rect">
            <a:avLst/>
          </a:prstGeom>
        </p:spPr>
        <p:txBody>
          <a:bodyPr wrap="none">
            <a:spAutoFit/>
          </a:bodyPr>
          <a:lstStyle/>
          <a:p>
            <a:r>
              <a:rPr lang="en-US" sz="2700" b="1" dirty="0">
                <a:solidFill>
                  <a:srgbClr val="00AEDB"/>
                </a:solidFill>
              </a:rPr>
              <a:t>Technical performance</a:t>
            </a:r>
          </a:p>
        </p:txBody>
      </p:sp>
      <p:sp>
        <p:nvSpPr>
          <p:cNvPr id="16" name="Content Placeholder 2">
            <a:extLst>
              <a:ext uri="{FF2B5EF4-FFF2-40B4-BE49-F238E27FC236}">
                <a16:creationId xmlns:a16="http://schemas.microsoft.com/office/drawing/2014/main" id="{74A20442-4C67-4106-81E9-1A9D156D0592}"/>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7" name="TextBox 16">
            <a:extLst>
              <a:ext uri="{FF2B5EF4-FFF2-40B4-BE49-F238E27FC236}">
                <a16:creationId xmlns:a16="http://schemas.microsoft.com/office/drawing/2014/main" id="{441058FF-58B7-45AC-B471-438E8F372B60}"/>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3832653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ocial value - Tex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EC8AEE1-791B-45D9-A6DF-76B6850D79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060" y="188434"/>
            <a:ext cx="1168683" cy="1168683"/>
          </a:xfrm>
          <a:prstGeom prst="rect">
            <a:avLst/>
          </a:prstGeom>
        </p:spPr>
      </p:pic>
      <p:sp>
        <p:nvSpPr>
          <p:cNvPr id="10" name="Rectangle 9">
            <a:extLst>
              <a:ext uri="{FF2B5EF4-FFF2-40B4-BE49-F238E27FC236}">
                <a16:creationId xmlns:a16="http://schemas.microsoft.com/office/drawing/2014/main" id="{5C80E5CA-7C73-4D73-A8E9-6E6ED56860C3}"/>
              </a:ext>
            </a:extLst>
          </p:cNvPr>
          <p:cNvSpPr/>
          <p:nvPr userDrawn="1"/>
        </p:nvSpPr>
        <p:spPr>
          <a:xfrm>
            <a:off x="1555060" y="526973"/>
            <a:ext cx="2185214" cy="507831"/>
          </a:xfrm>
          <a:prstGeom prst="rect">
            <a:avLst/>
          </a:prstGeom>
        </p:spPr>
        <p:txBody>
          <a:bodyPr wrap="none">
            <a:spAutoFit/>
          </a:bodyPr>
          <a:lstStyle/>
          <a:p>
            <a:r>
              <a:rPr lang="en-US" sz="2700" b="1" dirty="0">
                <a:solidFill>
                  <a:srgbClr val="9E379F"/>
                </a:solidFill>
              </a:rPr>
              <a:t>Social value</a:t>
            </a:r>
          </a:p>
        </p:txBody>
      </p:sp>
      <p:sp>
        <p:nvSpPr>
          <p:cNvPr id="12" name="Text Placeholder 2">
            <a:extLst>
              <a:ext uri="{FF2B5EF4-FFF2-40B4-BE49-F238E27FC236}">
                <a16:creationId xmlns:a16="http://schemas.microsoft.com/office/drawing/2014/main" id="{79131789-D170-4C41-8D5D-027C0623E237}"/>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13" name="TextBox 12">
            <a:extLst>
              <a:ext uri="{FF2B5EF4-FFF2-40B4-BE49-F238E27FC236}">
                <a16:creationId xmlns:a16="http://schemas.microsoft.com/office/drawing/2014/main" id="{477F67E6-5FCC-43AA-A5C3-3B751817D051}"/>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project excel in this category?</a:t>
            </a:r>
          </a:p>
        </p:txBody>
      </p:sp>
    </p:spTree>
    <p:extLst>
      <p:ext uri="{BB962C8B-B14F-4D97-AF65-F5344CB8AC3E}">
        <p14:creationId xmlns:p14="http://schemas.microsoft.com/office/powerpoint/2010/main" val="3176774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ocial value - Supporting informati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4A02BBE-4F0E-44DC-B8D5-C5FC5F94FC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060" y="188434"/>
            <a:ext cx="1168683" cy="1168683"/>
          </a:xfrm>
          <a:prstGeom prst="rect">
            <a:avLst/>
          </a:prstGeom>
        </p:spPr>
      </p:pic>
      <p:sp>
        <p:nvSpPr>
          <p:cNvPr id="13" name="Rectangle 12">
            <a:extLst>
              <a:ext uri="{FF2B5EF4-FFF2-40B4-BE49-F238E27FC236}">
                <a16:creationId xmlns:a16="http://schemas.microsoft.com/office/drawing/2014/main" id="{A69DFAD4-D4B9-4A73-B583-911812D23F1A}"/>
              </a:ext>
            </a:extLst>
          </p:cNvPr>
          <p:cNvSpPr/>
          <p:nvPr userDrawn="1"/>
        </p:nvSpPr>
        <p:spPr>
          <a:xfrm>
            <a:off x="1555060" y="526973"/>
            <a:ext cx="2185214" cy="507831"/>
          </a:xfrm>
          <a:prstGeom prst="rect">
            <a:avLst/>
          </a:prstGeom>
        </p:spPr>
        <p:txBody>
          <a:bodyPr wrap="none">
            <a:spAutoFit/>
          </a:bodyPr>
          <a:lstStyle/>
          <a:p>
            <a:r>
              <a:rPr lang="en-US" sz="2700" b="1" dirty="0">
                <a:solidFill>
                  <a:srgbClr val="9E379F"/>
                </a:solidFill>
              </a:rPr>
              <a:t>Social value</a:t>
            </a:r>
          </a:p>
        </p:txBody>
      </p:sp>
      <p:sp>
        <p:nvSpPr>
          <p:cNvPr id="14" name="Content Placeholder 2">
            <a:extLst>
              <a:ext uri="{FF2B5EF4-FFF2-40B4-BE49-F238E27FC236}">
                <a16:creationId xmlns:a16="http://schemas.microsoft.com/office/drawing/2014/main" id="{FE2D6C48-9D2F-4E32-9CAF-A35B135F4AF3}"/>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5" name="TextBox 14">
            <a:extLst>
              <a:ext uri="{FF2B5EF4-FFF2-40B4-BE49-F238E27FC236}">
                <a16:creationId xmlns:a16="http://schemas.microsoft.com/office/drawing/2014/main" id="{983901CA-075D-42FF-AF6F-D103A2A161B1}"/>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601441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dditional question #1">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359A5FC2-06D6-46BC-9CCE-B7E2175D812B}"/>
              </a:ext>
            </a:extLst>
          </p:cNvPr>
          <p:cNvSpPr>
            <a:spLocks noGrp="1"/>
          </p:cNvSpPr>
          <p:nvPr>
            <p:ph type="body" sz="quarter" idx="10" hasCustomPrompt="1"/>
          </p:nvPr>
        </p:nvSpPr>
        <p:spPr>
          <a:xfrm>
            <a:off x="508000" y="2543176"/>
            <a:ext cx="6681787" cy="3905251"/>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i="0"/>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5" name="Rectangle 4">
            <a:extLst>
              <a:ext uri="{FF2B5EF4-FFF2-40B4-BE49-F238E27FC236}">
                <a16:creationId xmlns:a16="http://schemas.microsoft.com/office/drawing/2014/main" id="{6A27885E-8328-46F8-BBE2-B6ECD5A5957B}"/>
              </a:ext>
            </a:extLst>
          </p:cNvPr>
          <p:cNvSpPr/>
          <p:nvPr userDrawn="1"/>
        </p:nvSpPr>
        <p:spPr>
          <a:xfrm>
            <a:off x="508000" y="573625"/>
            <a:ext cx="4224233" cy="507831"/>
          </a:xfrm>
          <a:prstGeom prst="rect">
            <a:avLst/>
          </a:prstGeom>
        </p:spPr>
        <p:txBody>
          <a:bodyPr wrap="none">
            <a:spAutoFit/>
          </a:bodyPr>
          <a:lstStyle/>
          <a:p>
            <a:r>
              <a:rPr lang="en-US" sz="2700" b="1" dirty="0">
                <a:solidFill>
                  <a:srgbClr val="BE3454"/>
                </a:solidFill>
              </a:rPr>
              <a:t>Anything we’ve missed?</a:t>
            </a:r>
          </a:p>
        </p:txBody>
      </p:sp>
      <p:sp>
        <p:nvSpPr>
          <p:cNvPr id="8" name="TextBox 7">
            <a:extLst>
              <a:ext uri="{FF2B5EF4-FFF2-40B4-BE49-F238E27FC236}">
                <a16:creationId xmlns:a16="http://schemas.microsoft.com/office/drawing/2014/main" id="{0657469A-6A00-4471-89D2-17A1DE25DED6}"/>
              </a:ext>
            </a:extLst>
          </p:cNvPr>
          <p:cNvSpPr txBox="1"/>
          <p:nvPr userDrawn="1"/>
        </p:nvSpPr>
        <p:spPr>
          <a:xfrm>
            <a:off x="508001" y="1471906"/>
            <a:ext cx="6931025" cy="830997"/>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t>What sets your project apart from others? Any innovation/new-thinking? Is there something we’ve missed in our Six Pillars that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t>you think your project excels at? </a:t>
            </a:r>
          </a:p>
        </p:txBody>
      </p:sp>
    </p:spTree>
    <p:extLst>
      <p:ext uri="{BB962C8B-B14F-4D97-AF65-F5344CB8AC3E}">
        <p14:creationId xmlns:p14="http://schemas.microsoft.com/office/powerpoint/2010/main" val="359121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descr="A close-up of a logo&#10;&#10;Description automatically generated">
            <a:extLst>
              <a:ext uri="{FF2B5EF4-FFF2-40B4-BE49-F238E27FC236}">
                <a16:creationId xmlns:a16="http://schemas.microsoft.com/office/drawing/2014/main" id="{1159E543-59CB-86B7-92CC-ADF29A151E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54067"/>
            <a:ext cx="9144000" cy="3657600"/>
          </a:xfrm>
          <a:prstGeom prst="rect">
            <a:avLst/>
          </a:prstGeom>
        </p:spPr>
      </p:pic>
      <p:pic>
        <p:nvPicPr>
          <p:cNvPr id="2" name="Picture 1" descr="A red sign with white text&#10;&#10;Description automatically generated">
            <a:extLst>
              <a:ext uri="{FF2B5EF4-FFF2-40B4-BE49-F238E27FC236}">
                <a16:creationId xmlns:a16="http://schemas.microsoft.com/office/drawing/2014/main" id="{B8B8DFCD-4C04-EB92-368B-E33BEDFFBB7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4204" y="4671434"/>
            <a:ext cx="4179796" cy="1596450"/>
          </a:xfrm>
          <a:prstGeom prst="rect">
            <a:avLst/>
          </a:prstGeom>
        </p:spPr>
      </p:pic>
      <p:sp>
        <p:nvSpPr>
          <p:cNvPr id="36" name="Title 1">
            <a:extLst>
              <a:ext uri="{FF2B5EF4-FFF2-40B4-BE49-F238E27FC236}">
                <a16:creationId xmlns:a16="http://schemas.microsoft.com/office/drawing/2014/main" id="{B55EE4F0-B2AC-41FD-99B8-C4AC35C88488}"/>
              </a:ext>
            </a:extLst>
          </p:cNvPr>
          <p:cNvSpPr txBox="1">
            <a:spLocks/>
          </p:cNvSpPr>
          <p:nvPr userDrawn="1"/>
        </p:nvSpPr>
        <p:spPr>
          <a:xfrm>
            <a:off x="123092" y="4870905"/>
            <a:ext cx="2338754" cy="547765"/>
          </a:xfrm>
          <a:prstGeom prst="rect">
            <a:avLst/>
          </a:prstGeom>
        </p:spPr>
        <p:txBody>
          <a:bodyPr vert="horz" lIns="91440" tIns="45720" rIns="91440" bIns="45720" rtlCol="0" anchor="b">
            <a:noAutofit/>
          </a:bodyPr>
          <a:lstStyle>
            <a:lvl1pPr algn="r" defTabSz="342892"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1600" dirty="0">
                <a:solidFill>
                  <a:schemeClr val="bg1"/>
                </a:solidFill>
              </a:rPr>
              <a:t>Sponsored by:</a:t>
            </a:r>
          </a:p>
        </p:txBody>
      </p:sp>
      <p:sp>
        <p:nvSpPr>
          <p:cNvPr id="38" name="Title 1">
            <a:extLst>
              <a:ext uri="{FF2B5EF4-FFF2-40B4-BE49-F238E27FC236}">
                <a16:creationId xmlns:a16="http://schemas.microsoft.com/office/drawing/2014/main" id="{BCEDB414-550F-4FFA-9AFE-265B36B37D5B}"/>
              </a:ext>
            </a:extLst>
          </p:cNvPr>
          <p:cNvSpPr txBox="1">
            <a:spLocks/>
          </p:cNvSpPr>
          <p:nvPr userDrawn="1"/>
        </p:nvSpPr>
        <p:spPr>
          <a:xfrm>
            <a:off x="0" y="4306091"/>
            <a:ext cx="4964204" cy="2326203"/>
          </a:xfrm>
          <a:prstGeom prst="rect">
            <a:avLst/>
          </a:prstGeom>
        </p:spPr>
        <p:txBody>
          <a:bodyPr vert="horz" lIns="91440" tIns="45720" rIns="91440" bIns="45720" rtlCol="0" anchor="ctr">
            <a:noAutofit/>
          </a:bodyPr>
          <a:lstStyle>
            <a:lvl1pPr algn="r" defTabSz="342892" rtl="0" eaLnBrk="1" latinLnBrk="0" hangingPunct="1">
              <a:spcBef>
                <a:spcPct val="0"/>
              </a:spcBef>
              <a:buNone/>
              <a:defRPr sz="405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3200" b="1" dirty="0">
                <a:solidFill>
                  <a:srgbClr val="9A0033"/>
                </a:solidFill>
              </a:rPr>
              <a:t>ASBP Awards 2024</a:t>
            </a:r>
          </a:p>
          <a:p>
            <a:pPr algn="ctr"/>
            <a:r>
              <a:rPr lang="en-GB" sz="3200" b="0" dirty="0">
                <a:solidFill>
                  <a:srgbClr val="9A0033"/>
                </a:solidFill>
              </a:rPr>
              <a:t>Submission Document</a:t>
            </a:r>
          </a:p>
          <a:p>
            <a:pPr algn="ctr"/>
            <a:r>
              <a:rPr lang="en-GB" sz="2800" b="0" i="1" dirty="0">
                <a:solidFill>
                  <a:srgbClr val="9A0033"/>
                </a:solidFill>
              </a:rPr>
              <a:t>Project Category</a:t>
            </a:r>
          </a:p>
        </p:txBody>
      </p:sp>
      <p:sp>
        <p:nvSpPr>
          <p:cNvPr id="20" name="Rectangle 19">
            <a:extLst>
              <a:ext uri="{FF2B5EF4-FFF2-40B4-BE49-F238E27FC236}">
                <a16:creationId xmlns:a16="http://schemas.microsoft.com/office/drawing/2014/main" id="{233A1952-11BF-454F-A610-7798B19EE363}"/>
              </a:ext>
            </a:extLst>
          </p:cNvPr>
          <p:cNvSpPr/>
          <p:nvPr userDrawn="1"/>
        </p:nvSpPr>
        <p:spPr>
          <a:xfrm>
            <a:off x="0" y="6632294"/>
            <a:ext cx="9144000" cy="225706"/>
          </a:xfrm>
          <a:prstGeom prst="rect">
            <a:avLst/>
          </a:prstGeom>
          <a:solidFill>
            <a:srgbClr val="9A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7078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Additional question pic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27885E-8328-46F8-BBE2-B6ECD5A5957B}"/>
              </a:ext>
            </a:extLst>
          </p:cNvPr>
          <p:cNvSpPr/>
          <p:nvPr userDrawn="1"/>
        </p:nvSpPr>
        <p:spPr>
          <a:xfrm>
            <a:off x="508000" y="573625"/>
            <a:ext cx="4224233" cy="507831"/>
          </a:xfrm>
          <a:prstGeom prst="rect">
            <a:avLst/>
          </a:prstGeom>
        </p:spPr>
        <p:txBody>
          <a:bodyPr wrap="none">
            <a:spAutoFit/>
          </a:bodyPr>
          <a:lstStyle/>
          <a:p>
            <a:r>
              <a:rPr lang="en-US" sz="2700" b="1" dirty="0">
                <a:solidFill>
                  <a:srgbClr val="BE3454"/>
                </a:solidFill>
              </a:rPr>
              <a:t>Anything we’ve missed?</a:t>
            </a:r>
          </a:p>
        </p:txBody>
      </p:sp>
      <p:sp>
        <p:nvSpPr>
          <p:cNvPr id="9" name="Content Placeholder 2">
            <a:extLst>
              <a:ext uri="{FF2B5EF4-FFF2-40B4-BE49-F238E27FC236}">
                <a16:creationId xmlns:a16="http://schemas.microsoft.com/office/drawing/2014/main" id="{E91E048D-ABA1-4A53-B309-D832F9384001}"/>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b="0"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sp>
        <p:nvSpPr>
          <p:cNvPr id="12" name="TextBox 11">
            <a:extLst>
              <a:ext uri="{FF2B5EF4-FFF2-40B4-BE49-F238E27FC236}">
                <a16:creationId xmlns:a16="http://schemas.microsoft.com/office/drawing/2014/main" id="{3EB531E2-38FA-4530-A417-E85F0DB793AA}"/>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37644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nges">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306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oject summary">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9662A79-325C-4891-B6E4-88941A5A7C58}"/>
              </a:ext>
            </a:extLst>
          </p:cNvPr>
          <p:cNvSpPr>
            <a:spLocks noGrp="1"/>
          </p:cNvSpPr>
          <p:nvPr>
            <p:ph type="pic" sz="quarter" idx="10" hasCustomPrompt="1"/>
          </p:nvPr>
        </p:nvSpPr>
        <p:spPr>
          <a:xfrm>
            <a:off x="508000" y="2820865"/>
            <a:ext cx="8138287" cy="3463512"/>
          </a:xfrm>
        </p:spPr>
        <p:txBody>
          <a:bodyPr/>
          <a:lstStyle>
            <a:lvl1pPr marL="0" indent="0">
              <a:buNone/>
              <a:defRPr i="1"/>
            </a:lvl1pPr>
          </a:lstStyle>
          <a:p>
            <a:r>
              <a:rPr lang="en-GB" dirty="0"/>
              <a:t>Please add a main image of the project here…</a:t>
            </a:r>
          </a:p>
        </p:txBody>
      </p:sp>
      <p:sp>
        <p:nvSpPr>
          <p:cNvPr id="10" name="Text Placeholder 2">
            <a:extLst>
              <a:ext uri="{FF2B5EF4-FFF2-40B4-BE49-F238E27FC236}">
                <a16:creationId xmlns:a16="http://schemas.microsoft.com/office/drawing/2014/main" id="{863E94E6-18F9-4970-93F2-2C3222367B4A}"/>
              </a:ext>
            </a:extLst>
          </p:cNvPr>
          <p:cNvSpPr>
            <a:spLocks noGrp="1"/>
          </p:cNvSpPr>
          <p:nvPr>
            <p:ph type="body" sz="quarter" idx="11" hasCustomPrompt="1"/>
          </p:nvPr>
        </p:nvSpPr>
        <p:spPr>
          <a:xfrm>
            <a:off x="508001" y="1352550"/>
            <a:ext cx="8138288" cy="1283677"/>
          </a:xfrm>
        </p:spPr>
        <p:txBody>
          <a:bodyPr/>
          <a:lstStyle>
            <a:lvl1pPr marL="0" indent="0">
              <a:buNone/>
              <a:defRPr i="1"/>
            </a:lvl1pPr>
          </a:lstStyle>
          <a:p>
            <a:r>
              <a:rPr lang="en-GB" dirty="0"/>
              <a:t>Please add a summary description of the project here… (100 words approx.)</a:t>
            </a:r>
            <a:endParaRPr lang="en-GB" i="1" dirty="0"/>
          </a:p>
        </p:txBody>
      </p:sp>
      <p:sp>
        <p:nvSpPr>
          <p:cNvPr id="11" name="Rectangle 10">
            <a:extLst>
              <a:ext uri="{FF2B5EF4-FFF2-40B4-BE49-F238E27FC236}">
                <a16:creationId xmlns:a16="http://schemas.microsoft.com/office/drawing/2014/main" id="{B5A0E36F-1CFA-4D5A-A766-B45B91EF4CBF}"/>
              </a:ext>
            </a:extLst>
          </p:cNvPr>
          <p:cNvSpPr/>
          <p:nvPr userDrawn="1"/>
        </p:nvSpPr>
        <p:spPr>
          <a:xfrm>
            <a:off x="508001" y="573625"/>
            <a:ext cx="2993127" cy="507831"/>
          </a:xfrm>
          <a:prstGeom prst="rect">
            <a:avLst/>
          </a:prstGeom>
        </p:spPr>
        <p:txBody>
          <a:bodyPr wrap="none">
            <a:spAutoFit/>
          </a:bodyPr>
          <a:lstStyle/>
          <a:p>
            <a:r>
              <a:rPr lang="en-US" sz="2700" b="1" dirty="0">
                <a:solidFill>
                  <a:srgbClr val="BE3454"/>
                </a:solidFill>
              </a:rPr>
              <a:t>Project summary</a:t>
            </a:r>
          </a:p>
        </p:txBody>
      </p:sp>
    </p:spTree>
    <p:extLst>
      <p:ext uri="{BB962C8B-B14F-4D97-AF65-F5344CB8AC3E}">
        <p14:creationId xmlns:p14="http://schemas.microsoft.com/office/powerpoint/2010/main" val="352109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informa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5D6CFA0-2959-479B-A820-8890965660E9}"/>
              </a:ext>
            </a:extLst>
          </p:cNvPr>
          <p:cNvSpPr/>
          <p:nvPr userDrawn="1"/>
        </p:nvSpPr>
        <p:spPr>
          <a:xfrm>
            <a:off x="508001" y="573625"/>
            <a:ext cx="2820003" cy="507831"/>
          </a:xfrm>
          <a:prstGeom prst="rect">
            <a:avLst/>
          </a:prstGeom>
        </p:spPr>
        <p:txBody>
          <a:bodyPr wrap="none">
            <a:spAutoFit/>
          </a:bodyPr>
          <a:lstStyle/>
          <a:p>
            <a:r>
              <a:rPr lang="en-US" sz="2700" b="1" dirty="0">
                <a:solidFill>
                  <a:srgbClr val="BE3454"/>
                </a:solidFill>
              </a:rPr>
              <a:t>Key information</a:t>
            </a:r>
          </a:p>
        </p:txBody>
      </p:sp>
    </p:spTree>
    <p:extLst>
      <p:ext uri="{BB962C8B-B14F-4D97-AF65-F5344CB8AC3E}">
        <p14:creationId xmlns:p14="http://schemas.microsoft.com/office/powerpoint/2010/main" val="2444154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ject t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2BF0C40-7670-4431-8B8D-D5F0EC3C9866}"/>
              </a:ext>
            </a:extLst>
          </p:cNvPr>
          <p:cNvSpPr/>
          <p:nvPr userDrawn="1"/>
        </p:nvSpPr>
        <p:spPr>
          <a:xfrm>
            <a:off x="508000" y="573625"/>
            <a:ext cx="2262158" cy="507831"/>
          </a:xfrm>
          <a:prstGeom prst="rect">
            <a:avLst/>
          </a:prstGeom>
        </p:spPr>
        <p:txBody>
          <a:bodyPr wrap="none">
            <a:spAutoFit/>
          </a:bodyPr>
          <a:lstStyle/>
          <a:p>
            <a:r>
              <a:rPr lang="en-US" sz="2700" b="1" dirty="0">
                <a:solidFill>
                  <a:srgbClr val="BE3454"/>
                </a:solidFill>
              </a:rPr>
              <a:t>Project team</a:t>
            </a:r>
          </a:p>
        </p:txBody>
      </p:sp>
    </p:spTree>
    <p:extLst>
      <p:ext uri="{BB962C8B-B14F-4D97-AF65-F5344CB8AC3E}">
        <p14:creationId xmlns:p14="http://schemas.microsoft.com/office/powerpoint/2010/main" val="1927291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lth and well-being - Tex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61C9BC-BFDC-48AA-853A-63853A82A235}"/>
              </a:ext>
            </a:extLst>
          </p:cNvPr>
          <p:cNvSpPr>
            <a:spLocks noGrp="1"/>
          </p:cNvSpPr>
          <p:nvPr>
            <p:ph type="body" sz="quarter" idx="10" hasCustomPrompt="1"/>
          </p:nvPr>
        </p:nvSpPr>
        <p:spPr>
          <a:xfrm>
            <a:off x="507999" y="1941636"/>
            <a:ext cx="8138289"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i="0" dirty="0" smtClean="0"/>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9" name="TextBox 8">
            <a:extLst>
              <a:ext uri="{FF2B5EF4-FFF2-40B4-BE49-F238E27FC236}">
                <a16:creationId xmlns:a16="http://schemas.microsoft.com/office/drawing/2014/main" id="{2F44679C-D9AF-4E25-B106-1FC53C01DB76}"/>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project excel in this category?</a:t>
            </a:r>
          </a:p>
        </p:txBody>
      </p:sp>
      <p:pic>
        <p:nvPicPr>
          <p:cNvPr id="10" name="Picture 9">
            <a:extLst>
              <a:ext uri="{FF2B5EF4-FFF2-40B4-BE49-F238E27FC236}">
                <a16:creationId xmlns:a16="http://schemas.microsoft.com/office/drawing/2014/main" id="{3C4C3D42-03AD-4558-973C-8F4DE4EFDB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6" y="196547"/>
            <a:ext cx="1168683" cy="1168683"/>
          </a:xfrm>
          <a:prstGeom prst="rect">
            <a:avLst/>
          </a:prstGeom>
        </p:spPr>
      </p:pic>
      <p:sp>
        <p:nvSpPr>
          <p:cNvPr id="12" name="Rectangle 11">
            <a:extLst>
              <a:ext uri="{FF2B5EF4-FFF2-40B4-BE49-F238E27FC236}">
                <a16:creationId xmlns:a16="http://schemas.microsoft.com/office/drawing/2014/main" id="{5039DB44-AA8A-4001-B24A-06A08198B094}"/>
              </a:ext>
            </a:extLst>
          </p:cNvPr>
          <p:cNvSpPr/>
          <p:nvPr userDrawn="1"/>
        </p:nvSpPr>
        <p:spPr>
          <a:xfrm>
            <a:off x="1540427" y="530159"/>
            <a:ext cx="3743332" cy="507831"/>
          </a:xfrm>
          <a:prstGeom prst="rect">
            <a:avLst/>
          </a:prstGeom>
        </p:spPr>
        <p:txBody>
          <a:bodyPr wrap="none">
            <a:spAutoFit/>
          </a:bodyPr>
          <a:lstStyle/>
          <a:p>
            <a:r>
              <a:rPr lang="en-US" sz="2700" b="1" dirty="0">
                <a:solidFill>
                  <a:srgbClr val="D11141"/>
                </a:solidFill>
              </a:rPr>
              <a:t>Health and well-being</a:t>
            </a:r>
          </a:p>
        </p:txBody>
      </p:sp>
    </p:spTree>
    <p:extLst>
      <p:ext uri="{BB962C8B-B14F-4D97-AF65-F5344CB8AC3E}">
        <p14:creationId xmlns:p14="http://schemas.microsoft.com/office/powerpoint/2010/main" val="663113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lth and well-being - Supporting informa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D198FE-AABC-4CA0-B72C-EFDC43E18E0F}"/>
              </a:ext>
            </a:extLst>
          </p:cNvPr>
          <p:cNvSpPr>
            <a:spLocks noGrp="1"/>
          </p:cNvSpPr>
          <p:nvPr>
            <p:ph sz="quarter" idx="11" hasCustomPrompt="1"/>
          </p:nvPr>
        </p:nvSpPr>
        <p:spPr>
          <a:xfrm>
            <a:off x="508000" y="1933625"/>
            <a:ext cx="6681788" cy="4162375"/>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b="0" i="0"/>
            </a:lvl1pPr>
          </a:lstStyle>
          <a:p>
            <a:r>
              <a:rPr lang="en-GB" dirty="0"/>
              <a:t>Add </a:t>
            </a:r>
            <a:r>
              <a:rPr lang="en-US" dirty="0"/>
              <a:t>any supporting information to this slide such as plans, graphs and photos. If you need extra space, y</a:t>
            </a:r>
            <a:r>
              <a:rPr lang="en-US" i="1" dirty="0"/>
              <a:t>ou can duplicate this slide ONCE MORE only.</a:t>
            </a:r>
          </a:p>
        </p:txBody>
      </p:sp>
      <p:pic>
        <p:nvPicPr>
          <p:cNvPr id="7" name="Picture 6">
            <a:extLst>
              <a:ext uri="{FF2B5EF4-FFF2-40B4-BE49-F238E27FC236}">
                <a16:creationId xmlns:a16="http://schemas.microsoft.com/office/drawing/2014/main" id="{E0E8012B-E9A2-4BB3-93FD-1223E34EA9C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6" y="196547"/>
            <a:ext cx="1168683" cy="1168683"/>
          </a:xfrm>
          <a:prstGeom prst="rect">
            <a:avLst/>
          </a:prstGeom>
        </p:spPr>
      </p:pic>
      <p:sp>
        <p:nvSpPr>
          <p:cNvPr id="10" name="Rectangle 9">
            <a:extLst>
              <a:ext uri="{FF2B5EF4-FFF2-40B4-BE49-F238E27FC236}">
                <a16:creationId xmlns:a16="http://schemas.microsoft.com/office/drawing/2014/main" id="{0906D2FD-34F0-41E2-A91D-D77A88DE7F48}"/>
              </a:ext>
            </a:extLst>
          </p:cNvPr>
          <p:cNvSpPr/>
          <p:nvPr userDrawn="1"/>
        </p:nvSpPr>
        <p:spPr>
          <a:xfrm>
            <a:off x="1540427" y="530159"/>
            <a:ext cx="3743332" cy="507831"/>
          </a:xfrm>
          <a:prstGeom prst="rect">
            <a:avLst/>
          </a:prstGeom>
        </p:spPr>
        <p:txBody>
          <a:bodyPr wrap="none">
            <a:spAutoFit/>
          </a:bodyPr>
          <a:lstStyle/>
          <a:p>
            <a:r>
              <a:rPr lang="en-US" sz="2700" b="1" dirty="0">
                <a:solidFill>
                  <a:srgbClr val="D11141"/>
                </a:solidFill>
              </a:rPr>
              <a:t>Health and well-being</a:t>
            </a:r>
          </a:p>
        </p:txBody>
      </p:sp>
      <p:sp>
        <p:nvSpPr>
          <p:cNvPr id="12" name="TextBox 11">
            <a:extLst>
              <a:ext uri="{FF2B5EF4-FFF2-40B4-BE49-F238E27FC236}">
                <a16:creationId xmlns:a16="http://schemas.microsoft.com/office/drawing/2014/main" id="{9A6F972B-B23B-4F67-866B-05E6C7615503}"/>
              </a:ext>
            </a:extLst>
          </p:cNvPr>
          <p:cNvSpPr txBox="1"/>
          <p:nvPr userDrawn="1"/>
        </p:nvSpPr>
        <p:spPr>
          <a:xfrm>
            <a:off x="508001" y="1471905"/>
            <a:ext cx="6931025" cy="338554"/>
          </a:xfrm>
          <a:prstGeom prst="rect">
            <a:avLst/>
          </a:prstGeom>
          <a:noFill/>
          <a:ln>
            <a:noFill/>
          </a:ln>
        </p:spPr>
        <p:txBody>
          <a:bodyPr wrap="square" rtlCol="0">
            <a:spAutoFit/>
          </a:bodyPr>
          <a:lstStyle/>
          <a:p>
            <a:r>
              <a:rPr lang="en-US" sz="1600" b="1" dirty="0"/>
              <a:t>Supporting information</a:t>
            </a:r>
          </a:p>
        </p:txBody>
      </p:sp>
    </p:spTree>
    <p:extLst>
      <p:ext uri="{BB962C8B-B14F-4D97-AF65-F5344CB8AC3E}">
        <p14:creationId xmlns:p14="http://schemas.microsoft.com/office/powerpoint/2010/main" val="1079685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source efficiency - Text">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17A47925-EC28-4875-BEFE-D439A242F3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758" y="196547"/>
            <a:ext cx="1168683" cy="1168683"/>
          </a:xfrm>
          <a:prstGeom prst="rect">
            <a:avLst/>
          </a:prstGeom>
        </p:spPr>
      </p:pic>
      <p:sp>
        <p:nvSpPr>
          <p:cNvPr id="19" name="Rectangle 18">
            <a:extLst>
              <a:ext uri="{FF2B5EF4-FFF2-40B4-BE49-F238E27FC236}">
                <a16:creationId xmlns:a16="http://schemas.microsoft.com/office/drawing/2014/main" id="{BD1BD820-E4CC-495E-A067-3A09EDD113B6}"/>
              </a:ext>
            </a:extLst>
          </p:cNvPr>
          <p:cNvSpPr/>
          <p:nvPr userDrawn="1"/>
        </p:nvSpPr>
        <p:spPr>
          <a:xfrm>
            <a:off x="1528674" y="526973"/>
            <a:ext cx="3454792" cy="507831"/>
          </a:xfrm>
          <a:prstGeom prst="rect">
            <a:avLst/>
          </a:prstGeom>
        </p:spPr>
        <p:txBody>
          <a:bodyPr wrap="none">
            <a:spAutoFit/>
          </a:bodyPr>
          <a:lstStyle/>
          <a:p>
            <a:r>
              <a:rPr lang="en-US" sz="2700" b="1" dirty="0">
                <a:solidFill>
                  <a:srgbClr val="F37735"/>
                </a:solidFill>
              </a:rPr>
              <a:t>Resource efficiency</a:t>
            </a:r>
          </a:p>
        </p:txBody>
      </p:sp>
      <p:sp>
        <p:nvSpPr>
          <p:cNvPr id="20" name="Text Placeholder 2">
            <a:extLst>
              <a:ext uri="{FF2B5EF4-FFF2-40B4-BE49-F238E27FC236}">
                <a16:creationId xmlns:a16="http://schemas.microsoft.com/office/drawing/2014/main" id="{04ECCF0B-4F89-4444-B21E-E1D8F3CDE55A}"/>
              </a:ext>
            </a:extLst>
          </p:cNvPr>
          <p:cNvSpPr>
            <a:spLocks noGrp="1"/>
          </p:cNvSpPr>
          <p:nvPr>
            <p:ph type="body" sz="quarter" idx="10" hasCustomPrompt="1"/>
          </p:nvPr>
        </p:nvSpPr>
        <p:spPr>
          <a:xfrm>
            <a:off x="508000" y="1941636"/>
            <a:ext cx="6682154" cy="4211514"/>
          </a:xfrm>
        </p:spPr>
        <p:txBody>
          <a:bodyPr/>
          <a:lstStyle>
            <a:lvl1pPr marL="0" marR="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lang="en-GB"/>
            </a:lvl1pPr>
          </a:lstStyle>
          <a:p>
            <a:pPr marL="0" marR="0" lvl="0" indent="0" algn="l" defTabSz="342892" rtl="0" eaLnBrk="1" fontAlgn="auto" latinLnBrk="0" hangingPunct="1">
              <a:lnSpc>
                <a:spcPct val="100000"/>
              </a:lnSpc>
              <a:spcBef>
                <a:spcPts val="750"/>
              </a:spcBef>
              <a:spcAft>
                <a:spcPts val="0"/>
              </a:spcAft>
              <a:buClr>
                <a:schemeClr val="accent1"/>
              </a:buClr>
              <a:buSzPct val="80000"/>
              <a:buFont typeface="Wingdings 3" charset="2"/>
              <a:buNone/>
              <a:tabLst/>
              <a:defRPr/>
            </a:pPr>
            <a:r>
              <a:rPr lang="en-US" i="1" dirty="0"/>
              <a:t>Please add your text to this one slide ONLY (300 words max.). You may not duplicate this slide to add further text. Please attach plans, graphs and photos on the next slide(s).</a:t>
            </a:r>
            <a:endParaRPr lang="en-GB" i="1" dirty="0"/>
          </a:p>
        </p:txBody>
      </p:sp>
      <p:sp>
        <p:nvSpPr>
          <p:cNvPr id="21" name="TextBox 20">
            <a:extLst>
              <a:ext uri="{FF2B5EF4-FFF2-40B4-BE49-F238E27FC236}">
                <a16:creationId xmlns:a16="http://schemas.microsoft.com/office/drawing/2014/main" id="{27449B59-77E5-4156-A29F-FE93A0040E49}"/>
              </a:ext>
            </a:extLst>
          </p:cNvPr>
          <p:cNvSpPr txBox="1"/>
          <p:nvPr userDrawn="1"/>
        </p:nvSpPr>
        <p:spPr>
          <a:xfrm>
            <a:off x="508001" y="1464169"/>
            <a:ext cx="6931025" cy="338554"/>
          </a:xfrm>
          <a:prstGeom prst="rect">
            <a:avLst/>
          </a:prstGeom>
          <a:noFill/>
          <a:ln>
            <a:noFill/>
          </a:ln>
        </p:spPr>
        <p:txBody>
          <a:bodyPr wrap="square" rtlCol="0">
            <a:spAutoFit/>
          </a:bodyPr>
          <a:lstStyle/>
          <a:p>
            <a:r>
              <a:rPr lang="en-US" sz="1600" b="1" dirty="0"/>
              <a:t>How does your project excel in this category?</a:t>
            </a:r>
          </a:p>
        </p:txBody>
      </p:sp>
    </p:spTree>
    <p:extLst>
      <p:ext uri="{BB962C8B-B14F-4D97-AF65-F5344CB8AC3E}">
        <p14:creationId xmlns:p14="http://schemas.microsoft.com/office/powerpoint/2010/main" val="3024281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21F73E-5124-1D47-88FA-75A19960D11B}"/>
              </a:ext>
            </a:extLst>
          </p:cNvPr>
          <p:cNvSpPr/>
          <p:nvPr userDrawn="1"/>
        </p:nvSpPr>
        <p:spPr>
          <a:xfrm>
            <a:off x="0" y="6632294"/>
            <a:ext cx="9144000" cy="225706"/>
          </a:xfrm>
          <a:prstGeom prst="rect">
            <a:avLst/>
          </a:prstGeom>
          <a:solidFill>
            <a:srgbClr val="9A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A red sign with white text&#10;&#10;Description automatically generated">
            <a:extLst>
              <a:ext uri="{FF2B5EF4-FFF2-40B4-BE49-F238E27FC236}">
                <a16:creationId xmlns:a16="http://schemas.microsoft.com/office/drawing/2014/main" id="{12FC2A97-9977-008A-294F-F8E756EEBB4D}"/>
              </a:ext>
            </a:extLst>
          </p:cNvPr>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7937972" y="6397364"/>
            <a:ext cx="1206027" cy="460635"/>
          </a:xfrm>
          <a:prstGeom prst="rect">
            <a:avLst/>
          </a:prstGeom>
        </p:spPr>
      </p:pic>
      <p:sp>
        <p:nvSpPr>
          <p:cNvPr id="2" name="Title Placeholder 1"/>
          <p:cNvSpPr>
            <a:spLocks noGrp="1"/>
          </p:cNvSpPr>
          <p:nvPr>
            <p:ph type="title"/>
          </p:nvPr>
        </p:nvSpPr>
        <p:spPr>
          <a:xfrm>
            <a:off x="508001" y="609607"/>
            <a:ext cx="8103564" cy="97301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508001" y="1674165"/>
            <a:ext cx="8103564" cy="45742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Graphical user interface&#10;&#10;Description automatically generated">
            <a:extLst>
              <a:ext uri="{FF2B5EF4-FFF2-40B4-BE49-F238E27FC236}">
                <a16:creationId xmlns:a16="http://schemas.microsoft.com/office/drawing/2014/main" id="{B329F62B-BC52-B1C6-12E1-17C462291A30}"/>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8313032" y="70612"/>
            <a:ext cx="769013" cy="528865"/>
          </a:xfrm>
          <a:prstGeom prst="rect">
            <a:avLst/>
          </a:prstGeom>
        </p:spPr>
      </p:pic>
    </p:spTree>
    <p:extLst>
      <p:ext uri="{BB962C8B-B14F-4D97-AF65-F5344CB8AC3E}">
        <p14:creationId xmlns:p14="http://schemas.microsoft.com/office/powerpoint/2010/main" val="2341067984"/>
      </p:ext>
    </p:extLst>
  </p:cSld>
  <p:clrMap bg1="lt1" tx1="dk1" bg2="lt2" tx2="dk2" accent1="accent1" accent2="accent2" accent3="accent3" accent4="accent4" accent5="accent5" accent6="accent6" hlink="hlink" folHlink="folHlink"/>
  <p:sldLayoutIdLst>
    <p:sldLayoutId id="2147483735" r:id="rId1"/>
    <p:sldLayoutId id="2147483729" r:id="rId2"/>
    <p:sldLayoutId id="2147483767" r:id="rId3"/>
    <p:sldLayoutId id="2147483766" r:id="rId4"/>
    <p:sldLayoutId id="2147483765" r:id="rId5"/>
    <p:sldLayoutId id="2147483764"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 id="2147483757" r:id="rId17"/>
    <p:sldLayoutId id="2147483758" r:id="rId18"/>
    <p:sldLayoutId id="2147483759" r:id="rId19"/>
    <p:sldLayoutId id="2147483769" r:id="rId20"/>
  </p:sldLayoutIdLst>
  <p:txStyles>
    <p:titleStyle>
      <a:lvl1pPr algn="l" defTabSz="342892" rtl="0" eaLnBrk="1" latinLnBrk="0" hangingPunct="1">
        <a:spcBef>
          <a:spcPct val="0"/>
        </a:spcBef>
        <a:buNone/>
        <a:defRPr sz="2700" b="1" kern="1200">
          <a:solidFill>
            <a:srgbClr val="9A0033"/>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68" indent="-257168" algn="l" defTabSz="342892" rtl="0" eaLnBrk="1" latinLnBrk="0" hangingPunct="1">
        <a:spcBef>
          <a:spcPts val="750"/>
        </a:spcBef>
        <a:spcAft>
          <a:spcPts val="0"/>
        </a:spcAft>
        <a:buClr>
          <a:schemeClr val="accent1"/>
        </a:buClr>
        <a:buSzPct val="80000"/>
        <a:buFont typeface="Wingdings 3" charset="2"/>
        <a:buChar char=""/>
        <a:defRPr sz="1350" kern="1200">
          <a:solidFill>
            <a:schemeClr val="tx1"/>
          </a:solidFill>
          <a:latin typeface="+mj-lt"/>
          <a:ea typeface="+mn-ea"/>
          <a:cs typeface="+mn-cs"/>
        </a:defRPr>
      </a:lvl1pPr>
      <a:lvl2pPr marL="557199" indent="-214308" algn="l" defTabSz="342892" rtl="0" eaLnBrk="1" latinLnBrk="0" hangingPunct="1">
        <a:spcBef>
          <a:spcPts val="750"/>
        </a:spcBef>
        <a:spcAft>
          <a:spcPts val="0"/>
        </a:spcAft>
        <a:buClr>
          <a:schemeClr val="accent1"/>
        </a:buClr>
        <a:buSzPct val="80000"/>
        <a:buFont typeface="Wingdings 3" charset="2"/>
        <a:buChar char=""/>
        <a:defRPr sz="1200" kern="1200">
          <a:solidFill>
            <a:schemeClr val="tx1"/>
          </a:solidFill>
          <a:latin typeface="+mj-lt"/>
          <a:ea typeface="+mn-ea"/>
          <a:cs typeface="+mn-cs"/>
        </a:defRPr>
      </a:lvl2pPr>
      <a:lvl3pPr marL="857228" indent="-171446" algn="l" defTabSz="342892" rtl="0" eaLnBrk="1" latinLnBrk="0" hangingPunct="1">
        <a:spcBef>
          <a:spcPts val="750"/>
        </a:spcBef>
        <a:spcAft>
          <a:spcPts val="0"/>
        </a:spcAft>
        <a:buClr>
          <a:schemeClr val="accent1"/>
        </a:buClr>
        <a:buSzPct val="80000"/>
        <a:buFont typeface="Wingdings 3" charset="2"/>
        <a:buChar char=""/>
        <a:defRPr sz="1050" kern="1200">
          <a:solidFill>
            <a:schemeClr val="tx1"/>
          </a:solidFill>
          <a:latin typeface="+mj-lt"/>
          <a:ea typeface="+mn-ea"/>
          <a:cs typeface="+mn-cs"/>
        </a:defRPr>
      </a:lvl3pPr>
      <a:lvl4pPr marL="1200120"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solidFill>
          <a:latin typeface="+mj-lt"/>
          <a:ea typeface="+mn-ea"/>
          <a:cs typeface="+mn-cs"/>
        </a:defRPr>
      </a:lvl4pPr>
      <a:lvl5pPr marL="1543012"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solidFill>
          <a:latin typeface="+mj-lt"/>
          <a:ea typeface="+mn-ea"/>
          <a:cs typeface="+mn-cs"/>
        </a:defRPr>
      </a:lvl5pPr>
      <a:lvl6pPr marL="1885903"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795"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686"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577" indent="-171446" algn="l" defTabSz="342892"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hyperlink" Target="https://asbp.org.uk/asbp-awards-2024/project-category"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387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D1B8F7E-05BD-4FEA-BBAB-5958A6509AAF}"/>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841897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EF25D5-0696-4EB8-B9C7-5CC22AD2A61B}"/>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73237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9058C1F-9A07-46D3-83D2-FC08F2A15988}"/>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014679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28FF71D-75DA-42B1-9822-B47630B7E609}"/>
              </a:ext>
            </a:extLst>
          </p:cNvPr>
          <p:cNvSpPr>
            <a:spLocks noGrp="1"/>
          </p:cNvSpPr>
          <p:nvPr>
            <p:ph sz="quarter" idx="11"/>
          </p:nvPr>
        </p:nvSpPr>
        <p:spPr/>
        <p:txBody>
          <a:bodyPr/>
          <a:lstStyle/>
          <a:p>
            <a:endParaRPr lang="en-GB" dirty="0"/>
          </a:p>
        </p:txBody>
      </p:sp>
    </p:spTree>
    <p:extLst>
      <p:ext uri="{BB962C8B-B14F-4D97-AF65-F5344CB8AC3E}">
        <p14:creationId xmlns:p14="http://schemas.microsoft.com/office/powerpoint/2010/main" val="599867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E0F168-309C-4765-9974-6B90B8AB5375}"/>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088060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D125D-47ED-4ECA-8F01-EBA201A502A8}"/>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1320774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4C9220-5DBE-46DD-83B1-C1B22A607966}"/>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230860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102E1B6-741C-4886-BD8D-A20569E27EB7}"/>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2077668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4F5669E-6D65-492D-BA3E-BD33D7DB2023}"/>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2978169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19CE35-31C0-4DD8-9F27-530C92009AB7}"/>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396076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90C133-1471-4C44-A3D7-0096E62399BA}"/>
              </a:ext>
            </a:extLst>
          </p:cNvPr>
          <p:cNvSpPr txBox="1"/>
          <p:nvPr/>
        </p:nvSpPr>
        <p:spPr>
          <a:xfrm>
            <a:off x="576385" y="797510"/>
            <a:ext cx="7991229" cy="5262979"/>
          </a:xfrm>
          <a:prstGeom prst="rect">
            <a:avLst/>
          </a:prstGeom>
          <a:noFill/>
        </p:spPr>
        <p:txBody>
          <a:bodyPr wrap="square" rtlCol="0">
            <a:spAutoFit/>
          </a:bodyPr>
          <a:lstStyle/>
          <a:p>
            <a:r>
              <a:rPr lang="en-US" sz="1600" b="1" dirty="0"/>
              <a:t>Please carefully read the Instructions and Entry Criteria before completing this document - </a:t>
            </a:r>
            <a:r>
              <a:rPr lang="en-US" sz="1600" b="1" dirty="0">
                <a:hlinkClick r:id="rId2"/>
              </a:rPr>
              <a:t>https://asbp.org.uk/asbp-awards-2024/project-category</a:t>
            </a:r>
            <a:r>
              <a:rPr lang="en-US" sz="1600" b="1" dirty="0"/>
              <a:t>. </a:t>
            </a:r>
            <a:endParaRPr lang="en-US" sz="1600" b="1" dirty="0">
              <a:solidFill>
                <a:srgbClr val="FF0000"/>
              </a:solidFill>
            </a:endParaRPr>
          </a:p>
          <a:p>
            <a:endParaRPr lang="en-US" sz="1600" dirty="0"/>
          </a:p>
          <a:p>
            <a:r>
              <a:rPr lang="en-US" sz="1600" b="1" dirty="0"/>
              <a:t>Important! </a:t>
            </a:r>
            <a:r>
              <a:rPr lang="en-US" sz="1600" dirty="0"/>
              <a:t>Where applicable, please take into account and answer the following questions when you explain how your project excels in </a:t>
            </a:r>
            <a:r>
              <a:rPr lang="en-US" sz="1600" b="1" i="1" dirty="0"/>
              <a:t>each</a:t>
            </a:r>
            <a:r>
              <a:rPr lang="en-US" sz="1600" dirty="0"/>
              <a:t> Pillar.</a:t>
            </a:r>
          </a:p>
          <a:p>
            <a:endParaRPr lang="en-US" sz="1600" dirty="0"/>
          </a:p>
          <a:p>
            <a:pPr marL="285750" indent="-285750">
              <a:buFont typeface="Wingdings" panose="05000000000000000000" pitchFamily="2" charset="2"/>
              <a:buChar char="§"/>
            </a:pPr>
            <a:r>
              <a:rPr lang="en-GB" sz="1600" b="1" dirty="0"/>
              <a:t>Products </a:t>
            </a:r>
            <a:r>
              <a:rPr lang="en-GB" sz="1600" dirty="0"/>
              <a:t>- Were any particular products essential to the success of this project? Do you have any evidence of the performance of these products?</a:t>
            </a:r>
          </a:p>
          <a:p>
            <a:pPr marL="285750" indent="-285750">
              <a:buFont typeface="Wingdings" panose="05000000000000000000" pitchFamily="2" charset="2"/>
              <a:buChar char="§"/>
            </a:pPr>
            <a:endParaRPr lang="en-GB" sz="1600" b="1" dirty="0"/>
          </a:p>
          <a:p>
            <a:pPr marL="285750" indent="-285750">
              <a:buFont typeface="Wingdings" panose="05000000000000000000" pitchFamily="2" charset="2"/>
              <a:buChar char="§"/>
            </a:pPr>
            <a:r>
              <a:rPr lang="en-GB" sz="1600" b="1" dirty="0"/>
              <a:t>Measured performance </a:t>
            </a:r>
            <a:r>
              <a:rPr lang="en-GB" sz="1600" dirty="0"/>
              <a:t>- Do you have any measured performance data for the building? What does the data show?</a:t>
            </a:r>
          </a:p>
          <a:p>
            <a:pPr marL="285750" indent="-285750">
              <a:buFont typeface="Wingdings" panose="05000000000000000000" pitchFamily="2" charset="2"/>
              <a:buChar char="§"/>
            </a:pPr>
            <a:endParaRPr lang="en-GB" sz="1600" b="1" dirty="0"/>
          </a:p>
          <a:p>
            <a:pPr marL="285750" indent="-285750">
              <a:buFont typeface="Wingdings" panose="05000000000000000000" pitchFamily="2" charset="2"/>
              <a:buChar char="§"/>
            </a:pPr>
            <a:r>
              <a:rPr lang="en-GB" sz="1600" b="1" dirty="0"/>
              <a:t>Lessons learned </a:t>
            </a:r>
            <a:r>
              <a:rPr lang="en-GB" sz="1600" dirty="0"/>
              <a:t>- What lessons were learned from the project? What would you do differently?</a:t>
            </a:r>
          </a:p>
          <a:p>
            <a:pPr marL="285750" indent="-285750">
              <a:buFont typeface="Wingdings" panose="05000000000000000000" pitchFamily="2" charset="2"/>
              <a:buChar char="§"/>
            </a:pPr>
            <a:endParaRPr lang="en-GB" sz="1600" b="1" dirty="0"/>
          </a:p>
          <a:p>
            <a:pPr marL="285750" indent="-285750">
              <a:buFont typeface="Wingdings" panose="05000000000000000000" pitchFamily="2" charset="2"/>
              <a:buChar char="§"/>
            </a:pPr>
            <a:r>
              <a:rPr lang="en-GB" sz="1600" b="1" dirty="0"/>
              <a:t>Replicability/scalability </a:t>
            </a:r>
            <a:r>
              <a:rPr lang="en-GB" sz="1600" dirty="0"/>
              <a:t>- Are the design/construction approaches adopted on the project easily replicable and could be scaled up?</a:t>
            </a:r>
            <a:br>
              <a:rPr lang="en-GB" sz="1600" dirty="0"/>
            </a:br>
            <a:endParaRPr lang="en-GB" sz="1600" dirty="0"/>
          </a:p>
          <a:p>
            <a:pPr marL="285750" indent="-285750">
              <a:buFont typeface="Wingdings" panose="05000000000000000000" pitchFamily="2" charset="2"/>
              <a:buChar char="§"/>
            </a:pPr>
            <a:r>
              <a:rPr lang="en-GB" sz="1600" b="1" dirty="0"/>
              <a:t>Cost effectiveness/value – </a:t>
            </a:r>
            <a:r>
              <a:rPr lang="en-GB" sz="1600" dirty="0"/>
              <a:t>How does the project provide good value for the client/owner/occupant?</a:t>
            </a:r>
          </a:p>
          <a:p>
            <a:endParaRPr lang="en-GB" sz="1600" dirty="0"/>
          </a:p>
        </p:txBody>
      </p:sp>
    </p:spTree>
    <p:extLst>
      <p:ext uri="{BB962C8B-B14F-4D97-AF65-F5344CB8AC3E}">
        <p14:creationId xmlns:p14="http://schemas.microsoft.com/office/powerpoint/2010/main" val="176979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2513774-78FC-0F49-A397-7BE85E7BFC3E}"/>
              </a:ext>
            </a:extLst>
          </p:cNvPr>
          <p:cNvSpPr>
            <a:spLocks noGrp="1"/>
          </p:cNvSpPr>
          <p:nvPr>
            <p:ph type="pic" sz="quarter" idx="10"/>
          </p:nvPr>
        </p:nvSpPr>
        <p:spPr/>
      </p:sp>
      <p:sp>
        <p:nvSpPr>
          <p:cNvPr id="3" name="Text Placeholder 2">
            <a:extLst>
              <a:ext uri="{FF2B5EF4-FFF2-40B4-BE49-F238E27FC236}">
                <a16:creationId xmlns:a16="http://schemas.microsoft.com/office/drawing/2014/main" id="{BE7B1789-ED8F-AF41-B0D1-C0DDBA716AE9}"/>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723596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033154F-1F73-495E-B251-047A8BF59840}"/>
              </a:ext>
            </a:extLst>
          </p:cNvPr>
          <p:cNvSpPr txBox="1"/>
          <p:nvPr/>
        </p:nvSpPr>
        <p:spPr>
          <a:xfrm>
            <a:off x="508002" y="1352550"/>
            <a:ext cx="6931025" cy="4278094"/>
          </a:xfrm>
          <a:prstGeom prst="rect">
            <a:avLst/>
          </a:prstGeom>
          <a:noFill/>
        </p:spPr>
        <p:txBody>
          <a:bodyPr wrap="square" rtlCol="0">
            <a:spAutoFit/>
          </a:bodyPr>
          <a:lstStyle/>
          <a:p>
            <a:r>
              <a:rPr lang="en-US" sz="1600" b="1" dirty="0"/>
              <a:t>Project name:</a:t>
            </a:r>
          </a:p>
          <a:p>
            <a:endParaRPr lang="en-US" sz="1600" dirty="0"/>
          </a:p>
          <a:p>
            <a:r>
              <a:rPr lang="en-US" sz="1600" b="1" dirty="0"/>
              <a:t>Project address:</a:t>
            </a:r>
          </a:p>
          <a:p>
            <a:endParaRPr lang="en-US" sz="1600" dirty="0"/>
          </a:p>
          <a:p>
            <a:r>
              <a:rPr lang="en-US" sz="1600" b="1" dirty="0"/>
              <a:t>Project location:</a:t>
            </a:r>
          </a:p>
          <a:p>
            <a:endParaRPr lang="en-US" sz="1600" dirty="0"/>
          </a:p>
          <a:p>
            <a:r>
              <a:rPr lang="en-US" sz="1600" b="1" dirty="0"/>
              <a:t>Building completion date:</a:t>
            </a:r>
          </a:p>
          <a:p>
            <a:endParaRPr lang="en-US" sz="1600" dirty="0"/>
          </a:p>
          <a:p>
            <a:r>
              <a:rPr lang="en-US" sz="1600" b="1" dirty="0"/>
              <a:t>Building size (sqm):</a:t>
            </a:r>
          </a:p>
          <a:p>
            <a:endParaRPr lang="en-US" sz="1600" dirty="0"/>
          </a:p>
          <a:p>
            <a:r>
              <a:rPr lang="en-US" sz="1600" b="1" dirty="0"/>
              <a:t>Construction cost (approx.):</a:t>
            </a:r>
          </a:p>
          <a:p>
            <a:endParaRPr lang="en-US" sz="1600" dirty="0"/>
          </a:p>
          <a:p>
            <a:r>
              <a:rPr lang="en-US" sz="1600" b="1" dirty="0"/>
              <a:t>Construction type (i.e. masonry/timber frame):</a:t>
            </a:r>
          </a:p>
          <a:p>
            <a:endParaRPr lang="en-US" sz="1600" dirty="0"/>
          </a:p>
          <a:p>
            <a:r>
              <a:rPr lang="en-US" sz="1600" b="1" dirty="0"/>
              <a:t>Building use (i.e. residential):</a:t>
            </a:r>
          </a:p>
          <a:p>
            <a:endParaRPr lang="en-US" sz="1600" dirty="0"/>
          </a:p>
          <a:p>
            <a:r>
              <a:rPr lang="en-US" sz="1600" b="1" dirty="0"/>
              <a:t>Other:</a:t>
            </a:r>
          </a:p>
        </p:txBody>
      </p:sp>
    </p:spTree>
    <p:extLst>
      <p:ext uri="{BB962C8B-B14F-4D97-AF65-F5344CB8AC3E}">
        <p14:creationId xmlns:p14="http://schemas.microsoft.com/office/powerpoint/2010/main" val="133417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DD598F-AA88-49FD-AB08-E2D678BB6C84}"/>
              </a:ext>
            </a:extLst>
          </p:cNvPr>
          <p:cNvSpPr txBox="1"/>
          <p:nvPr/>
        </p:nvSpPr>
        <p:spPr>
          <a:xfrm>
            <a:off x="508002" y="1352552"/>
            <a:ext cx="6931025" cy="2800767"/>
          </a:xfrm>
          <a:prstGeom prst="rect">
            <a:avLst/>
          </a:prstGeom>
          <a:noFill/>
        </p:spPr>
        <p:txBody>
          <a:bodyPr wrap="square" rtlCol="0">
            <a:spAutoFit/>
          </a:bodyPr>
          <a:lstStyle/>
          <a:p>
            <a:r>
              <a:rPr lang="en-US" sz="1600" b="1" dirty="0"/>
              <a:t>Architect/designer:</a:t>
            </a:r>
          </a:p>
          <a:p>
            <a:endParaRPr lang="en-US" sz="1600" b="1" dirty="0"/>
          </a:p>
          <a:p>
            <a:r>
              <a:rPr lang="en-US" sz="1600" b="1" dirty="0"/>
              <a:t>Client:</a:t>
            </a:r>
          </a:p>
          <a:p>
            <a:endParaRPr lang="en-US" sz="1600" b="1" dirty="0"/>
          </a:p>
          <a:p>
            <a:r>
              <a:rPr lang="en-US" sz="1600" b="1" dirty="0"/>
              <a:t>Contractor:</a:t>
            </a:r>
          </a:p>
          <a:p>
            <a:endParaRPr lang="en-US" sz="1600" b="1" dirty="0"/>
          </a:p>
          <a:p>
            <a:r>
              <a:rPr lang="en-US" sz="1600" b="1" dirty="0"/>
              <a:t>Consultants:</a:t>
            </a:r>
          </a:p>
          <a:p>
            <a:endParaRPr lang="en-US" sz="1600" b="1" dirty="0"/>
          </a:p>
          <a:p>
            <a:r>
              <a:rPr lang="en-US" sz="1600" b="1" dirty="0"/>
              <a:t>Product manufacturers/suppliers:</a:t>
            </a:r>
          </a:p>
          <a:p>
            <a:endParaRPr lang="en-US" sz="1600" b="1" dirty="0"/>
          </a:p>
          <a:p>
            <a:r>
              <a:rPr lang="en-US" sz="1600" b="1" dirty="0"/>
              <a:t>Other:</a:t>
            </a:r>
          </a:p>
        </p:txBody>
      </p:sp>
    </p:spTree>
    <p:extLst>
      <p:ext uri="{BB962C8B-B14F-4D97-AF65-F5344CB8AC3E}">
        <p14:creationId xmlns:p14="http://schemas.microsoft.com/office/powerpoint/2010/main" val="2995586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9D75EB5-95C1-40B8-86D7-F376B6B5B5EC}"/>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128784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0C87826F-E58C-4A4C-BDAF-C62221845671}"/>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3383903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B215EA-6240-4E5E-8B1E-D85260F0E183}"/>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501252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D7A2B-920B-4653-9601-D67B84BC24F6}"/>
              </a:ext>
            </a:extLst>
          </p:cNvPr>
          <p:cNvSpPr>
            <a:spLocks noGrp="1"/>
          </p:cNvSpPr>
          <p:nvPr>
            <p:ph sz="quarter" idx="11"/>
          </p:nvPr>
        </p:nvSpPr>
        <p:spPr/>
        <p:txBody>
          <a:bodyPr/>
          <a:lstStyle/>
          <a:p>
            <a:endParaRPr lang="en-GB"/>
          </a:p>
        </p:txBody>
      </p:sp>
    </p:spTree>
    <p:extLst>
      <p:ext uri="{BB962C8B-B14F-4D97-AF65-F5344CB8AC3E}">
        <p14:creationId xmlns:p14="http://schemas.microsoft.com/office/powerpoint/2010/main" val="3370793419"/>
      </p:ext>
    </p:extLst>
  </p:cSld>
  <p:clrMapOvr>
    <a:masterClrMapping/>
  </p:clrMapOvr>
</p:sld>
</file>

<file path=ppt/theme/theme1.xml><?xml version="1.0" encoding="utf-8"?>
<a:theme xmlns:a="http://schemas.openxmlformats.org/drawingml/2006/main" name="ASBP theme">
  <a:themeElements>
    <a:clrScheme name="ASBP">
      <a:dk1>
        <a:srgbClr val="000000"/>
      </a:dk1>
      <a:lt1>
        <a:srgbClr val="FFFFFF"/>
      </a:lt1>
      <a:dk2>
        <a:srgbClr val="424242"/>
      </a:dk2>
      <a:lt2>
        <a:srgbClr val="EEECE1"/>
      </a:lt2>
      <a:accent1>
        <a:srgbClr val="DA5523"/>
      </a:accent1>
      <a:accent2>
        <a:srgbClr val="C0504D"/>
      </a:accent2>
      <a:accent3>
        <a:srgbClr val="9BBB59"/>
      </a:accent3>
      <a:accent4>
        <a:srgbClr val="8064A2"/>
      </a:accent4>
      <a:accent5>
        <a:srgbClr val="4BACC6"/>
      </a:accent5>
      <a:accent6>
        <a:srgbClr val="F79646"/>
      </a:accent6>
      <a:hlink>
        <a:srgbClr val="DA5523"/>
      </a:hlink>
      <a:folHlink>
        <a:srgbClr val="79797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ASBP theme" id="{2E7F8F9E-8AAB-4EDB-BE02-2B139C0E5555}" vid="{F3F98E1A-1C34-4799-AA34-B1A069D3A9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ASBP theme</Template>
  <TotalTime>8536</TotalTime>
  <Words>219</Words>
  <Application>Microsoft Macintosh PowerPoint</Application>
  <PresentationFormat>On-screen Show (4:3)</PresentationFormat>
  <Paragraphs>40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Wingdings</vt:lpstr>
      <vt:lpstr>Wingdings 3</vt:lpstr>
      <vt:lpstr>ASBP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ASBP Awards Supplementary Information Template</dc:title>
  <dc:creator>Richard Broad</dc:creator>
  <cp:lastModifiedBy>Richard Broad</cp:lastModifiedBy>
  <cp:revision>144</cp:revision>
  <dcterms:created xsi:type="dcterms:W3CDTF">2017-10-09T11:46:48Z</dcterms:created>
  <dcterms:modified xsi:type="dcterms:W3CDTF">2023-09-04T13:58:22Z</dcterms:modified>
</cp:coreProperties>
</file>