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20"/>
  </p:notesMasterIdLst>
  <p:sldIdLst>
    <p:sldId id="257" r:id="rId2"/>
    <p:sldId id="354" r:id="rId3"/>
    <p:sldId id="360" r:id="rId4"/>
    <p:sldId id="352" r:id="rId5"/>
    <p:sldId id="326" r:id="rId6"/>
    <p:sldId id="334" r:id="rId7"/>
    <p:sldId id="336" r:id="rId8"/>
    <p:sldId id="335" r:id="rId9"/>
    <p:sldId id="337" r:id="rId10"/>
    <p:sldId id="338" r:id="rId11"/>
    <p:sldId id="339" r:id="rId12"/>
    <p:sldId id="340" r:id="rId13"/>
    <p:sldId id="341" r:id="rId14"/>
    <p:sldId id="342" r:id="rId15"/>
    <p:sldId id="343" r:id="rId16"/>
    <p:sldId id="344" r:id="rId17"/>
    <p:sldId id="356" r:id="rId18"/>
    <p:sldId id="357"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3454"/>
    <a:srgbClr val="9A0033"/>
    <a:srgbClr val="2E3192"/>
    <a:srgbClr val="9E379F"/>
    <a:srgbClr val="00AEDB"/>
    <a:srgbClr val="00B159"/>
    <a:srgbClr val="FFC425"/>
    <a:srgbClr val="F37735"/>
    <a:srgbClr val="D11141"/>
    <a:srgbClr val="559D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024" autoAdjust="0"/>
    <p:restoredTop sz="94660"/>
  </p:normalViewPr>
  <p:slideViewPr>
    <p:cSldViewPr snapToGrid="0">
      <p:cViewPr varScale="1">
        <p:scale>
          <a:sx n="109" d="100"/>
          <a:sy n="109" d="100"/>
        </p:scale>
        <p:origin x="2096"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244BA3-A8E6-452F-BE28-424E0D9F7865}" type="datetimeFigureOut">
              <a:rPr lang="en-GB" smtClean="0"/>
              <a:t>04/09/2023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10AE08-C1D1-49FE-8F88-59B74C5244C3}" type="slidenum">
              <a:rPr lang="en-GB" smtClean="0"/>
              <a:t>‹#›</a:t>
            </a:fld>
            <a:endParaRPr lang="en-GB"/>
          </a:p>
        </p:txBody>
      </p:sp>
    </p:spTree>
    <p:extLst>
      <p:ext uri="{BB962C8B-B14F-4D97-AF65-F5344CB8AC3E}">
        <p14:creationId xmlns:p14="http://schemas.microsoft.com/office/powerpoint/2010/main" val="4051879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5583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esource efficiency - Supporting information">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9FF4CDA2-3F1A-41BF-8291-6C1F2CD6E07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758" y="196547"/>
            <a:ext cx="1168683" cy="1168683"/>
          </a:xfrm>
          <a:prstGeom prst="rect">
            <a:avLst/>
          </a:prstGeom>
        </p:spPr>
      </p:pic>
      <p:sp>
        <p:nvSpPr>
          <p:cNvPr id="13" name="Rectangle 12">
            <a:extLst>
              <a:ext uri="{FF2B5EF4-FFF2-40B4-BE49-F238E27FC236}">
                <a16:creationId xmlns:a16="http://schemas.microsoft.com/office/drawing/2014/main" id="{51CEBFBD-02B4-4C18-B8FE-36FD7CC48B44}"/>
              </a:ext>
            </a:extLst>
          </p:cNvPr>
          <p:cNvSpPr/>
          <p:nvPr userDrawn="1"/>
        </p:nvSpPr>
        <p:spPr>
          <a:xfrm>
            <a:off x="1528674" y="526973"/>
            <a:ext cx="3454792" cy="507831"/>
          </a:xfrm>
          <a:prstGeom prst="rect">
            <a:avLst/>
          </a:prstGeom>
        </p:spPr>
        <p:txBody>
          <a:bodyPr wrap="none">
            <a:spAutoFit/>
          </a:bodyPr>
          <a:lstStyle/>
          <a:p>
            <a:r>
              <a:rPr lang="en-US" sz="2700" b="1" dirty="0">
                <a:solidFill>
                  <a:srgbClr val="F37735"/>
                </a:solidFill>
              </a:rPr>
              <a:t>Resource efficiency</a:t>
            </a:r>
          </a:p>
        </p:txBody>
      </p:sp>
      <p:sp>
        <p:nvSpPr>
          <p:cNvPr id="20" name="Content Placeholder 2">
            <a:extLst>
              <a:ext uri="{FF2B5EF4-FFF2-40B4-BE49-F238E27FC236}">
                <a16:creationId xmlns:a16="http://schemas.microsoft.com/office/drawing/2014/main" id="{B1C27C68-097B-4A8D-B2AE-2BB2B0122F8F}"/>
              </a:ext>
            </a:extLst>
          </p:cNvPr>
          <p:cNvSpPr>
            <a:spLocks noGrp="1"/>
          </p:cNvSpPr>
          <p:nvPr>
            <p:ph sz="quarter" idx="11" hasCustomPrompt="1"/>
          </p:nvPr>
        </p:nvSpPr>
        <p:spPr>
          <a:xfrm>
            <a:off x="508000" y="1933625"/>
            <a:ext cx="6681788" cy="4162375"/>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i="0"/>
            </a:lvl1pPr>
          </a:lstStyle>
          <a:p>
            <a:r>
              <a:rPr lang="en-GB" dirty="0"/>
              <a:t>Add </a:t>
            </a:r>
            <a:r>
              <a:rPr lang="en-US" dirty="0"/>
              <a:t>any supporting information to this slide such as plans, graphs and photos. If you need extra space, y</a:t>
            </a:r>
            <a:r>
              <a:rPr lang="en-US" i="1" dirty="0"/>
              <a:t>ou can duplicate this slide ONCE MORE only.</a:t>
            </a:r>
          </a:p>
        </p:txBody>
      </p:sp>
      <p:sp>
        <p:nvSpPr>
          <p:cNvPr id="21" name="TextBox 20">
            <a:extLst>
              <a:ext uri="{FF2B5EF4-FFF2-40B4-BE49-F238E27FC236}">
                <a16:creationId xmlns:a16="http://schemas.microsoft.com/office/drawing/2014/main" id="{F73522A9-F113-48A2-BD0A-74FDC4066E0C}"/>
              </a:ext>
            </a:extLst>
          </p:cNvPr>
          <p:cNvSpPr txBox="1"/>
          <p:nvPr userDrawn="1"/>
        </p:nvSpPr>
        <p:spPr>
          <a:xfrm>
            <a:off x="508001" y="1471905"/>
            <a:ext cx="6931025" cy="338554"/>
          </a:xfrm>
          <a:prstGeom prst="rect">
            <a:avLst/>
          </a:prstGeom>
          <a:noFill/>
          <a:ln>
            <a:noFill/>
          </a:ln>
        </p:spPr>
        <p:txBody>
          <a:bodyPr wrap="square" rtlCol="0">
            <a:spAutoFit/>
          </a:bodyPr>
          <a:lstStyle/>
          <a:p>
            <a:r>
              <a:rPr lang="en-US" sz="1600" b="1" dirty="0"/>
              <a:t>Supporting information</a:t>
            </a:r>
          </a:p>
        </p:txBody>
      </p:sp>
    </p:spTree>
    <p:extLst>
      <p:ext uri="{BB962C8B-B14F-4D97-AF65-F5344CB8AC3E}">
        <p14:creationId xmlns:p14="http://schemas.microsoft.com/office/powerpoint/2010/main" val="4237846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Whole-life carbon - Text">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F66E4A6-9599-4BDF-9A7E-488CBF3F00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9533" y="196544"/>
            <a:ext cx="1168684" cy="1168684"/>
          </a:xfrm>
          <a:prstGeom prst="rect">
            <a:avLst/>
          </a:prstGeom>
        </p:spPr>
      </p:pic>
      <p:sp>
        <p:nvSpPr>
          <p:cNvPr id="13" name="Rectangle 12">
            <a:extLst>
              <a:ext uri="{FF2B5EF4-FFF2-40B4-BE49-F238E27FC236}">
                <a16:creationId xmlns:a16="http://schemas.microsoft.com/office/drawing/2014/main" id="{F2C56FC7-8396-4141-AC1E-AD3A359C1E41}"/>
              </a:ext>
            </a:extLst>
          </p:cNvPr>
          <p:cNvSpPr/>
          <p:nvPr userDrawn="1"/>
        </p:nvSpPr>
        <p:spPr>
          <a:xfrm>
            <a:off x="1564586" y="526973"/>
            <a:ext cx="3089307" cy="507831"/>
          </a:xfrm>
          <a:prstGeom prst="rect">
            <a:avLst/>
          </a:prstGeom>
        </p:spPr>
        <p:txBody>
          <a:bodyPr wrap="none">
            <a:spAutoFit/>
          </a:bodyPr>
          <a:lstStyle/>
          <a:p>
            <a:r>
              <a:rPr lang="en-US" sz="2700" b="1" dirty="0">
                <a:solidFill>
                  <a:srgbClr val="FFC425"/>
                </a:solidFill>
              </a:rPr>
              <a:t>Whole-life carbon</a:t>
            </a:r>
          </a:p>
        </p:txBody>
      </p:sp>
      <p:sp>
        <p:nvSpPr>
          <p:cNvPr id="14" name="Text Placeholder 2">
            <a:extLst>
              <a:ext uri="{FF2B5EF4-FFF2-40B4-BE49-F238E27FC236}">
                <a16:creationId xmlns:a16="http://schemas.microsoft.com/office/drawing/2014/main" id="{1B2CAC36-DC8E-4BD1-8E04-408A9843CAF8}"/>
              </a:ext>
            </a:extLst>
          </p:cNvPr>
          <p:cNvSpPr>
            <a:spLocks noGrp="1"/>
          </p:cNvSpPr>
          <p:nvPr>
            <p:ph type="body" sz="quarter" idx="10" hasCustomPrompt="1"/>
          </p:nvPr>
        </p:nvSpPr>
        <p:spPr>
          <a:xfrm>
            <a:off x="508000" y="1941636"/>
            <a:ext cx="6682154" cy="4211514"/>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lang="en-GB"/>
            </a:lvl1pPr>
          </a:lstStyle>
          <a:p>
            <a:pPr marL="0" marR="0" lvl="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a:pPr>
            <a:r>
              <a:rPr lang="en-US" i="1" dirty="0"/>
              <a:t>Please add your text to this one slide ONLY (300 words max.). You may not duplicate this slide to add further text. Please attach plans, graphs and photos on the next slide(s).</a:t>
            </a:r>
            <a:endParaRPr lang="en-GB" i="1" dirty="0"/>
          </a:p>
        </p:txBody>
      </p:sp>
      <p:sp>
        <p:nvSpPr>
          <p:cNvPr id="15" name="TextBox 14">
            <a:extLst>
              <a:ext uri="{FF2B5EF4-FFF2-40B4-BE49-F238E27FC236}">
                <a16:creationId xmlns:a16="http://schemas.microsoft.com/office/drawing/2014/main" id="{13536916-F84C-4690-B978-92308B057F24}"/>
              </a:ext>
            </a:extLst>
          </p:cNvPr>
          <p:cNvSpPr txBox="1"/>
          <p:nvPr userDrawn="1"/>
        </p:nvSpPr>
        <p:spPr>
          <a:xfrm>
            <a:off x="508001" y="1464169"/>
            <a:ext cx="6931025" cy="338554"/>
          </a:xfrm>
          <a:prstGeom prst="rect">
            <a:avLst/>
          </a:prstGeom>
          <a:noFill/>
          <a:ln>
            <a:noFill/>
          </a:ln>
        </p:spPr>
        <p:txBody>
          <a:bodyPr wrap="square" rtlCol="0">
            <a:spAutoFit/>
          </a:bodyPr>
          <a:lstStyle/>
          <a:p>
            <a:r>
              <a:rPr lang="en-US" sz="1600" b="1" dirty="0"/>
              <a:t>How does your product excel in this category?</a:t>
            </a:r>
          </a:p>
        </p:txBody>
      </p:sp>
    </p:spTree>
    <p:extLst>
      <p:ext uri="{BB962C8B-B14F-4D97-AF65-F5344CB8AC3E}">
        <p14:creationId xmlns:p14="http://schemas.microsoft.com/office/powerpoint/2010/main" val="33512572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hole-life carbon - Supporting information">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D4B1910-6329-41FF-BA6C-D4973749F41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9533" y="196544"/>
            <a:ext cx="1168684" cy="1168684"/>
          </a:xfrm>
          <a:prstGeom prst="rect">
            <a:avLst/>
          </a:prstGeom>
        </p:spPr>
      </p:pic>
      <p:sp>
        <p:nvSpPr>
          <p:cNvPr id="13" name="Rectangle 12">
            <a:extLst>
              <a:ext uri="{FF2B5EF4-FFF2-40B4-BE49-F238E27FC236}">
                <a16:creationId xmlns:a16="http://schemas.microsoft.com/office/drawing/2014/main" id="{8823E9EC-4B37-46DE-B4AD-5399904DF966}"/>
              </a:ext>
            </a:extLst>
          </p:cNvPr>
          <p:cNvSpPr/>
          <p:nvPr userDrawn="1"/>
        </p:nvSpPr>
        <p:spPr>
          <a:xfrm>
            <a:off x="1564586" y="526973"/>
            <a:ext cx="3089307" cy="507831"/>
          </a:xfrm>
          <a:prstGeom prst="rect">
            <a:avLst/>
          </a:prstGeom>
        </p:spPr>
        <p:txBody>
          <a:bodyPr wrap="none">
            <a:spAutoFit/>
          </a:bodyPr>
          <a:lstStyle/>
          <a:p>
            <a:r>
              <a:rPr lang="en-US" sz="2700" b="1" dirty="0">
                <a:solidFill>
                  <a:srgbClr val="FFC425"/>
                </a:solidFill>
              </a:rPr>
              <a:t>Whole-life carbon</a:t>
            </a:r>
          </a:p>
        </p:txBody>
      </p:sp>
      <p:sp>
        <p:nvSpPr>
          <p:cNvPr id="16" name="Content Placeholder 2">
            <a:extLst>
              <a:ext uri="{FF2B5EF4-FFF2-40B4-BE49-F238E27FC236}">
                <a16:creationId xmlns:a16="http://schemas.microsoft.com/office/drawing/2014/main" id="{92CCCF4E-E2F1-410B-BD2A-F01FEAF6E8E5}"/>
              </a:ext>
            </a:extLst>
          </p:cNvPr>
          <p:cNvSpPr>
            <a:spLocks noGrp="1"/>
          </p:cNvSpPr>
          <p:nvPr>
            <p:ph sz="quarter" idx="11" hasCustomPrompt="1"/>
          </p:nvPr>
        </p:nvSpPr>
        <p:spPr>
          <a:xfrm>
            <a:off x="508000" y="1933625"/>
            <a:ext cx="6681788" cy="4162375"/>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i="0"/>
            </a:lvl1pPr>
          </a:lstStyle>
          <a:p>
            <a:r>
              <a:rPr lang="en-GB" dirty="0"/>
              <a:t>Add </a:t>
            </a:r>
            <a:r>
              <a:rPr lang="en-US" dirty="0"/>
              <a:t>any supporting information to this slide such as plans, graphs and photos. If you need extra space, y</a:t>
            </a:r>
            <a:r>
              <a:rPr lang="en-US" i="1" dirty="0"/>
              <a:t>ou can duplicate this slide ONCE MORE only.</a:t>
            </a:r>
          </a:p>
        </p:txBody>
      </p:sp>
      <p:sp>
        <p:nvSpPr>
          <p:cNvPr id="17" name="TextBox 16">
            <a:extLst>
              <a:ext uri="{FF2B5EF4-FFF2-40B4-BE49-F238E27FC236}">
                <a16:creationId xmlns:a16="http://schemas.microsoft.com/office/drawing/2014/main" id="{183FCC9E-FED5-4B64-AA29-4802827ACA0F}"/>
              </a:ext>
            </a:extLst>
          </p:cNvPr>
          <p:cNvSpPr txBox="1"/>
          <p:nvPr userDrawn="1"/>
        </p:nvSpPr>
        <p:spPr>
          <a:xfrm>
            <a:off x="508001" y="1471905"/>
            <a:ext cx="6931025" cy="338554"/>
          </a:xfrm>
          <a:prstGeom prst="rect">
            <a:avLst/>
          </a:prstGeom>
          <a:noFill/>
          <a:ln>
            <a:noFill/>
          </a:ln>
        </p:spPr>
        <p:txBody>
          <a:bodyPr wrap="square" rtlCol="0">
            <a:spAutoFit/>
          </a:bodyPr>
          <a:lstStyle/>
          <a:p>
            <a:r>
              <a:rPr lang="en-US" sz="1600" b="1" dirty="0"/>
              <a:t>Supporting information</a:t>
            </a:r>
          </a:p>
        </p:txBody>
      </p:sp>
    </p:spTree>
    <p:extLst>
      <p:ext uri="{BB962C8B-B14F-4D97-AF65-F5344CB8AC3E}">
        <p14:creationId xmlns:p14="http://schemas.microsoft.com/office/powerpoint/2010/main" val="3940378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thics and transparency - Tex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B70B21AF-5A76-4219-A9AB-7A387118A76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9533" y="183598"/>
            <a:ext cx="1168683" cy="1168683"/>
          </a:xfrm>
          <a:prstGeom prst="rect">
            <a:avLst/>
          </a:prstGeom>
        </p:spPr>
      </p:pic>
      <p:sp>
        <p:nvSpPr>
          <p:cNvPr id="16" name="Rectangle 15">
            <a:extLst>
              <a:ext uri="{FF2B5EF4-FFF2-40B4-BE49-F238E27FC236}">
                <a16:creationId xmlns:a16="http://schemas.microsoft.com/office/drawing/2014/main" id="{A3191E3C-D37E-438D-BDB9-17480F5D7E20}"/>
              </a:ext>
            </a:extLst>
          </p:cNvPr>
          <p:cNvSpPr/>
          <p:nvPr userDrawn="1"/>
        </p:nvSpPr>
        <p:spPr>
          <a:xfrm>
            <a:off x="1555061" y="526973"/>
            <a:ext cx="4204997" cy="507831"/>
          </a:xfrm>
          <a:prstGeom prst="rect">
            <a:avLst/>
          </a:prstGeom>
        </p:spPr>
        <p:txBody>
          <a:bodyPr wrap="none">
            <a:spAutoFit/>
          </a:bodyPr>
          <a:lstStyle/>
          <a:p>
            <a:r>
              <a:rPr lang="en-US" sz="2700" b="1" dirty="0">
                <a:solidFill>
                  <a:srgbClr val="00B159"/>
                </a:solidFill>
              </a:rPr>
              <a:t>Ethics and transparency</a:t>
            </a:r>
          </a:p>
        </p:txBody>
      </p:sp>
      <p:sp>
        <p:nvSpPr>
          <p:cNvPr id="17" name="Text Placeholder 2">
            <a:extLst>
              <a:ext uri="{FF2B5EF4-FFF2-40B4-BE49-F238E27FC236}">
                <a16:creationId xmlns:a16="http://schemas.microsoft.com/office/drawing/2014/main" id="{A5FC25DA-03E4-4779-916B-743F1083FB6B}"/>
              </a:ext>
            </a:extLst>
          </p:cNvPr>
          <p:cNvSpPr>
            <a:spLocks noGrp="1"/>
          </p:cNvSpPr>
          <p:nvPr>
            <p:ph type="body" sz="quarter" idx="10" hasCustomPrompt="1"/>
          </p:nvPr>
        </p:nvSpPr>
        <p:spPr>
          <a:xfrm>
            <a:off x="508000" y="1941636"/>
            <a:ext cx="6682154" cy="4211514"/>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lang="en-GB"/>
            </a:lvl1pPr>
          </a:lstStyle>
          <a:p>
            <a:pPr marL="0" marR="0" lvl="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a:pPr>
            <a:r>
              <a:rPr lang="en-US" i="1" dirty="0"/>
              <a:t>Please add your text to this one slide ONLY (300 words max.). You may not duplicate this slide to add further text. Please attach plans, graphs and photos on the next slide(s).</a:t>
            </a:r>
            <a:endParaRPr lang="en-GB" i="1" dirty="0"/>
          </a:p>
        </p:txBody>
      </p:sp>
      <p:sp>
        <p:nvSpPr>
          <p:cNvPr id="18" name="TextBox 17">
            <a:extLst>
              <a:ext uri="{FF2B5EF4-FFF2-40B4-BE49-F238E27FC236}">
                <a16:creationId xmlns:a16="http://schemas.microsoft.com/office/drawing/2014/main" id="{FAE154C3-C96C-41D6-87CB-B720AB441A72}"/>
              </a:ext>
            </a:extLst>
          </p:cNvPr>
          <p:cNvSpPr txBox="1"/>
          <p:nvPr userDrawn="1"/>
        </p:nvSpPr>
        <p:spPr>
          <a:xfrm>
            <a:off x="508001" y="1464169"/>
            <a:ext cx="6931025" cy="338554"/>
          </a:xfrm>
          <a:prstGeom prst="rect">
            <a:avLst/>
          </a:prstGeom>
          <a:noFill/>
          <a:ln>
            <a:noFill/>
          </a:ln>
        </p:spPr>
        <p:txBody>
          <a:bodyPr wrap="square" rtlCol="0">
            <a:spAutoFit/>
          </a:bodyPr>
          <a:lstStyle/>
          <a:p>
            <a:r>
              <a:rPr lang="en-US" sz="1600" b="1" dirty="0"/>
              <a:t>How does your product excel in this category?</a:t>
            </a:r>
          </a:p>
        </p:txBody>
      </p:sp>
    </p:spTree>
    <p:extLst>
      <p:ext uri="{BB962C8B-B14F-4D97-AF65-F5344CB8AC3E}">
        <p14:creationId xmlns:p14="http://schemas.microsoft.com/office/powerpoint/2010/main" val="22052505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thics and transparency - Supporting information">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C4DDA0BA-9901-47FA-A150-855633B715C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9533" y="183598"/>
            <a:ext cx="1168683" cy="1168683"/>
          </a:xfrm>
          <a:prstGeom prst="rect">
            <a:avLst/>
          </a:prstGeom>
        </p:spPr>
      </p:pic>
      <p:sp>
        <p:nvSpPr>
          <p:cNvPr id="13" name="Rectangle 12">
            <a:extLst>
              <a:ext uri="{FF2B5EF4-FFF2-40B4-BE49-F238E27FC236}">
                <a16:creationId xmlns:a16="http://schemas.microsoft.com/office/drawing/2014/main" id="{0C1B24D0-3C2D-4F2E-B661-AB5539CD439F}"/>
              </a:ext>
            </a:extLst>
          </p:cNvPr>
          <p:cNvSpPr/>
          <p:nvPr userDrawn="1"/>
        </p:nvSpPr>
        <p:spPr>
          <a:xfrm>
            <a:off x="1555061" y="526973"/>
            <a:ext cx="4204997" cy="507831"/>
          </a:xfrm>
          <a:prstGeom prst="rect">
            <a:avLst/>
          </a:prstGeom>
        </p:spPr>
        <p:txBody>
          <a:bodyPr wrap="none">
            <a:spAutoFit/>
          </a:bodyPr>
          <a:lstStyle/>
          <a:p>
            <a:r>
              <a:rPr lang="en-US" sz="2700" b="1" dirty="0">
                <a:solidFill>
                  <a:srgbClr val="00B159"/>
                </a:solidFill>
              </a:rPr>
              <a:t>Ethics and transparency</a:t>
            </a:r>
          </a:p>
        </p:txBody>
      </p:sp>
      <p:sp>
        <p:nvSpPr>
          <p:cNvPr id="16" name="Content Placeholder 2">
            <a:extLst>
              <a:ext uri="{FF2B5EF4-FFF2-40B4-BE49-F238E27FC236}">
                <a16:creationId xmlns:a16="http://schemas.microsoft.com/office/drawing/2014/main" id="{5C8EF708-845C-46BE-B272-5AF6641940FA}"/>
              </a:ext>
            </a:extLst>
          </p:cNvPr>
          <p:cNvSpPr>
            <a:spLocks noGrp="1"/>
          </p:cNvSpPr>
          <p:nvPr>
            <p:ph sz="quarter" idx="11" hasCustomPrompt="1"/>
          </p:nvPr>
        </p:nvSpPr>
        <p:spPr>
          <a:xfrm>
            <a:off x="508000" y="1933625"/>
            <a:ext cx="6681788" cy="4162375"/>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i="0"/>
            </a:lvl1pPr>
          </a:lstStyle>
          <a:p>
            <a:r>
              <a:rPr lang="en-GB" dirty="0"/>
              <a:t>Add </a:t>
            </a:r>
            <a:r>
              <a:rPr lang="en-US" dirty="0"/>
              <a:t>any supporting information to this slide such as plans, graphs and photos. If you need extra space, y</a:t>
            </a:r>
            <a:r>
              <a:rPr lang="en-US" i="1" dirty="0"/>
              <a:t>ou can duplicate this slide ONCE MORE only.</a:t>
            </a:r>
          </a:p>
        </p:txBody>
      </p:sp>
      <p:sp>
        <p:nvSpPr>
          <p:cNvPr id="17" name="TextBox 16">
            <a:extLst>
              <a:ext uri="{FF2B5EF4-FFF2-40B4-BE49-F238E27FC236}">
                <a16:creationId xmlns:a16="http://schemas.microsoft.com/office/drawing/2014/main" id="{E31CC5F0-277E-4266-9AE8-A79D8093D52C}"/>
              </a:ext>
            </a:extLst>
          </p:cNvPr>
          <p:cNvSpPr txBox="1"/>
          <p:nvPr userDrawn="1"/>
        </p:nvSpPr>
        <p:spPr>
          <a:xfrm>
            <a:off x="508001" y="1471905"/>
            <a:ext cx="6931025" cy="338554"/>
          </a:xfrm>
          <a:prstGeom prst="rect">
            <a:avLst/>
          </a:prstGeom>
          <a:noFill/>
          <a:ln>
            <a:noFill/>
          </a:ln>
        </p:spPr>
        <p:txBody>
          <a:bodyPr wrap="square" rtlCol="0">
            <a:spAutoFit/>
          </a:bodyPr>
          <a:lstStyle/>
          <a:p>
            <a:r>
              <a:rPr lang="en-US" sz="1600" b="1" dirty="0"/>
              <a:t>Supporting information</a:t>
            </a:r>
          </a:p>
        </p:txBody>
      </p:sp>
    </p:spTree>
    <p:extLst>
      <p:ext uri="{BB962C8B-B14F-4D97-AF65-F5344CB8AC3E}">
        <p14:creationId xmlns:p14="http://schemas.microsoft.com/office/powerpoint/2010/main" val="2540456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chnical performance - Text">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54EAB8B5-1B8A-41EF-AE5D-EB1D6EC69D8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9533" y="187021"/>
            <a:ext cx="1168683" cy="1168683"/>
          </a:xfrm>
          <a:prstGeom prst="rect">
            <a:avLst/>
          </a:prstGeom>
        </p:spPr>
      </p:pic>
      <p:sp>
        <p:nvSpPr>
          <p:cNvPr id="13" name="Rectangle 12">
            <a:extLst>
              <a:ext uri="{FF2B5EF4-FFF2-40B4-BE49-F238E27FC236}">
                <a16:creationId xmlns:a16="http://schemas.microsoft.com/office/drawing/2014/main" id="{D1E3E0C7-26C8-449C-9EC2-1E90720BD4CB}"/>
              </a:ext>
            </a:extLst>
          </p:cNvPr>
          <p:cNvSpPr/>
          <p:nvPr userDrawn="1"/>
        </p:nvSpPr>
        <p:spPr>
          <a:xfrm>
            <a:off x="1555061" y="526973"/>
            <a:ext cx="3948453" cy="507831"/>
          </a:xfrm>
          <a:prstGeom prst="rect">
            <a:avLst/>
          </a:prstGeom>
        </p:spPr>
        <p:txBody>
          <a:bodyPr wrap="none">
            <a:spAutoFit/>
          </a:bodyPr>
          <a:lstStyle/>
          <a:p>
            <a:r>
              <a:rPr lang="en-US" sz="2700" b="1" dirty="0">
                <a:solidFill>
                  <a:srgbClr val="00AEDB"/>
                </a:solidFill>
              </a:rPr>
              <a:t>Technical performance</a:t>
            </a:r>
          </a:p>
        </p:txBody>
      </p:sp>
      <p:sp>
        <p:nvSpPr>
          <p:cNvPr id="14" name="Text Placeholder 2">
            <a:extLst>
              <a:ext uri="{FF2B5EF4-FFF2-40B4-BE49-F238E27FC236}">
                <a16:creationId xmlns:a16="http://schemas.microsoft.com/office/drawing/2014/main" id="{D64B6C48-6DA8-4F1C-8E12-F1ADE9476CB2}"/>
              </a:ext>
            </a:extLst>
          </p:cNvPr>
          <p:cNvSpPr>
            <a:spLocks noGrp="1"/>
          </p:cNvSpPr>
          <p:nvPr>
            <p:ph type="body" sz="quarter" idx="10" hasCustomPrompt="1"/>
          </p:nvPr>
        </p:nvSpPr>
        <p:spPr>
          <a:xfrm>
            <a:off x="508000" y="1941636"/>
            <a:ext cx="6682154" cy="4211514"/>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lang="en-GB"/>
            </a:lvl1pPr>
          </a:lstStyle>
          <a:p>
            <a:pPr marL="0" marR="0" lvl="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a:pPr>
            <a:r>
              <a:rPr lang="en-US" i="1" dirty="0"/>
              <a:t>Please add your text to this one slide ONLY (300 words max.). You may not duplicate this slide to add further text. Please attach plans, graphs and photos on the next slide(s).</a:t>
            </a:r>
            <a:endParaRPr lang="en-GB" i="1" dirty="0"/>
          </a:p>
        </p:txBody>
      </p:sp>
      <p:sp>
        <p:nvSpPr>
          <p:cNvPr id="15" name="TextBox 14">
            <a:extLst>
              <a:ext uri="{FF2B5EF4-FFF2-40B4-BE49-F238E27FC236}">
                <a16:creationId xmlns:a16="http://schemas.microsoft.com/office/drawing/2014/main" id="{7040BA04-A86E-44DA-8196-F4493BCFDFB4}"/>
              </a:ext>
            </a:extLst>
          </p:cNvPr>
          <p:cNvSpPr txBox="1"/>
          <p:nvPr userDrawn="1"/>
        </p:nvSpPr>
        <p:spPr>
          <a:xfrm>
            <a:off x="508001" y="1464169"/>
            <a:ext cx="6931025" cy="338554"/>
          </a:xfrm>
          <a:prstGeom prst="rect">
            <a:avLst/>
          </a:prstGeom>
          <a:noFill/>
          <a:ln>
            <a:noFill/>
          </a:ln>
        </p:spPr>
        <p:txBody>
          <a:bodyPr wrap="square" rtlCol="0">
            <a:spAutoFit/>
          </a:bodyPr>
          <a:lstStyle/>
          <a:p>
            <a:r>
              <a:rPr lang="en-US" sz="1600" b="1" dirty="0"/>
              <a:t>How does your product excel in this category?</a:t>
            </a:r>
          </a:p>
        </p:txBody>
      </p:sp>
    </p:spTree>
    <p:extLst>
      <p:ext uri="{BB962C8B-B14F-4D97-AF65-F5344CB8AC3E}">
        <p14:creationId xmlns:p14="http://schemas.microsoft.com/office/powerpoint/2010/main" val="3587273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chnical performance - Supporting information">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E0F6A195-D693-4641-8766-67E89933C65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9533" y="187021"/>
            <a:ext cx="1168683" cy="1168683"/>
          </a:xfrm>
          <a:prstGeom prst="rect">
            <a:avLst/>
          </a:prstGeom>
        </p:spPr>
      </p:pic>
      <p:sp>
        <p:nvSpPr>
          <p:cNvPr id="13" name="Rectangle 12">
            <a:extLst>
              <a:ext uri="{FF2B5EF4-FFF2-40B4-BE49-F238E27FC236}">
                <a16:creationId xmlns:a16="http://schemas.microsoft.com/office/drawing/2014/main" id="{39C6C739-2309-4927-A1EA-D795BA890FF4}"/>
              </a:ext>
            </a:extLst>
          </p:cNvPr>
          <p:cNvSpPr/>
          <p:nvPr userDrawn="1"/>
        </p:nvSpPr>
        <p:spPr>
          <a:xfrm>
            <a:off x="1555061" y="526973"/>
            <a:ext cx="3948453" cy="507831"/>
          </a:xfrm>
          <a:prstGeom prst="rect">
            <a:avLst/>
          </a:prstGeom>
        </p:spPr>
        <p:txBody>
          <a:bodyPr wrap="none">
            <a:spAutoFit/>
          </a:bodyPr>
          <a:lstStyle/>
          <a:p>
            <a:r>
              <a:rPr lang="en-US" sz="2700" b="1" dirty="0">
                <a:solidFill>
                  <a:srgbClr val="00AEDB"/>
                </a:solidFill>
              </a:rPr>
              <a:t>Technical performance</a:t>
            </a:r>
          </a:p>
        </p:txBody>
      </p:sp>
      <p:sp>
        <p:nvSpPr>
          <p:cNvPr id="16" name="Content Placeholder 2">
            <a:extLst>
              <a:ext uri="{FF2B5EF4-FFF2-40B4-BE49-F238E27FC236}">
                <a16:creationId xmlns:a16="http://schemas.microsoft.com/office/drawing/2014/main" id="{74A20442-4C67-4106-81E9-1A9D156D0592}"/>
              </a:ext>
            </a:extLst>
          </p:cNvPr>
          <p:cNvSpPr>
            <a:spLocks noGrp="1"/>
          </p:cNvSpPr>
          <p:nvPr>
            <p:ph sz="quarter" idx="11" hasCustomPrompt="1"/>
          </p:nvPr>
        </p:nvSpPr>
        <p:spPr>
          <a:xfrm>
            <a:off x="508000" y="1933625"/>
            <a:ext cx="6681788" cy="4162375"/>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i="0"/>
            </a:lvl1pPr>
          </a:lstStyle>
          <a:p>
            <a:r>
              <a:rPr lang="en-GB" dirty="0"/>
              <a:t>Add </a:t>
            </a:r>
            <a:r>
              <a:rPr lang="en-US" dirty="0"/>
              <a:t>any supporting information to this slide such as plans, graphs and photos. If you need extra space, y</a:t>
            </a:r>
            <a:r>
              <a:rPr lang="en-US" i="1" dirty="0"/>
              <a:t>ou can duplicate this slide ONCE MORE only.</a:t>
            </a:r>
          </a:p>
        </p:txBody>
      </p:sp>
      <p:sp>
        <p:nvSpPr>
          <p:cNvPr id="17" name="TextBox 16">
            <a:extLst>
              <a:ext uri="{FF2B5EF4-FFF2-40B4-BE49-F238E27FC236}">
                <a16:creationId xmlns:a16="http://schemas.microsoft.com/office/drawing/2014/main" id="{441058FF-58B7-45AC-B471-438E8F372B60}"/>
              </a:ext>
            </a:extLst>
          </p:cNvPr>
          <p:cNvSpPr txBox="1"/>
          <p:nvPr userDrawn="1"/>
        </p:nvSpPr>
        <p:spPr>
          <a:xfrm>
            <a:off x="508001" y="1471905"/>
            <a:ext cx="6931025" cy="338554"/>
          </a:xfrm>
          <a:prstGeom prst="rect">
            <a:avLst/>
          </a:prstGeom>
          <a:noFill/>
          <a:ln>
            <a:noFill/>
          </a:ln>
        </p:spPr>
        <p:txBody>
          <a:bodyPr wrap="square" rtlCol="0">
            <a:spAutoFit/>
          </a:bodyPr>
          <a:lstStyle/>
          <a:p>
            <a:r>
              <a:rPr lang="en-US" sz="1600" b="1" dirty="0"/>
              <a:t>Supporting information</a:t>
            </a:r>
          </a:p>
        </p:txBody>
      </p:sp>
    </p:spTree>
    <p:extLst>
      <p:ext uri="{BB962C8B-B14F-4D97-AF65-F5344CB8AC3E}">
        <p14:creationId xmlns:p14="http://schemas.microsoft.com/office/powerpoint/2010/main" val="3832653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ocial value - Tex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EC8AEE1-791B-45D9-A6DF-76B6850D796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060" y="188434"/>
            <a:ext cx="1168683" cy="1168683"/>
          </a:xfrm>
          <a:prstGeom prst="rect">
            <a:avLst/>
          </a:prstGeom>
        </p:spPr>
      </p:pic>
      <p:sp>
        <p:nvSpPr>
          <p:cNvPr id="10" name="Rectangle 9">
            <a:extLst>
              <a:ext uri="{FF2B5EF4-FFF2-40B4-BE49-F238E27FC236}">
                <a16:creationId xmlns:a16="http://schemas.microsoft.com/office/drawing/2014/main" id="{5C80E5CA-7C73-4D73-A8E9-6E6ED56860C3}"/>
              </a:ext>
            </a:extLst>
          </p:cNvPr>
          <p:cNvSpPr/>
          <p:nvPr userDrawn="1"/>
        </p:nvSpPr>
        <p:spPr>
          <a:xfrm>
            <a:off x="1555060" y="526973"/>
            <a:ext cx="2185214" cy="507831"/>
          </a:xfrm>
          <a:prstGeom prst="rect">
            <a:avLst/>
          </a:prstGeom>
        </p:spPr>
        <p:txBody>
          <a:bodyPr wrap="none">
            <a:spAutoFit/>
          </a:bodyPr>
          <a:lstStyle/>
          <a:p>
            <a:r>
              <a:rPr lang="en-US" sz="2700" b="1" dirty="0">
                <a:solidFill>
                  <a:srgbClr val="9E379F"/>
                </a:solidFill>
              </a:rPr>
              <a:t>Social value</a:t>
            </a:r>
          </a:p>
        </p:txBody>
      </p:sp>
      <p:sp>
        <p:nvSpPr>
          <p:cNvPr id="12" name="Text Placeholder 2">
            <a:extLst>
              <a:ext uri="{FF2B5EF4-FFF2-40B4-BE49-F238E27FC236}">
                <a16:creationId xmlns:a16="http://schemas.microsoft.com/office/drawing/2014/main" id="{79131789-D170-4C41-8D5D-027C0623E237}"/>
              </a:ext>
            </a:extLst>
          </p:cNvPr>
          <p:cNvSpPr>
            <a:spLocks noGrp="1"/>
          </p:cNvSpPr>
          <p:nvPr>
            <p:ph type="body" sz="quarter" idx="10" hasCustomPrompt="1"/>
          </p:nvPr>
        </p:nvSpPr>
        <p:spPr>
          <a:xfrm>
            <a:off x="508000" y="1941636"/>
            <a:ext cx="6682154" cy="4211514"/>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lang="en-GB"/>
            </a:lvl1pPr>
          </a:lstStyle>
          <a:p>
            <a:pPr marL="0" marR="0" lvl="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a:pPr>
            <a:r>
              <a:rPr lang="en-US" i="1" dirty="0"/>
              <a:t>Please add your text to this one slide ONLY (300 words max.). You may not duplicate this slide to add further text. Please attach plans, graphs and photos on the next slide(s).</a:t>
            </a:r>
            <a:endParaRPr lang="en-GB" i="1" dirty="0"/>
          </a:p>
        </p:txBody>
      </p:sp>
      <p:sp>
        <p:nvSpPr>
          <p:cNvPr id="13" name="TextBox 12">
            <a:extLst>
              <a:ext uri="{FF2B5EF4-FFF2-40B4-BE49-F238E27FC236}">
                <a16:creationId xmlns:a16="http://schemas.microsoft.com/office/drawing/2014/main" id="{477F67E6-5FCC-43AA-A5C3-3B751817D051}"/>
              </a:ext>
            </a:extLst>
          </p:cNvPr>
          <p:cNvSpPr txBox="1"/>
          <p:nvPr userDrawn="1"/>
        </p:nvSpPr>
        <p:spPr>
          <a:xfrm>
            <a:off x="508001" y="1464169"/>
            <a:ext cx="6931025" cy="338554"/>
          </a:xfrm>
          <a:prstGeom prst="rect">
            <a:avLst/>
          </a:prstGeom>
          <a:noFill/>
          <a:ln>
            <a:noFill/>
          </a:ln>
        </p:spPr>
        <p:txBody>
          <a:bodyPr wrap="square" rtlCol="0">
            <a:spAutoFit/>
          </a:bodyPr>
          <a:lstStyle/>
          <a:p>
            <a:r>
              <a:rPr lang="en-US" sz="1600" b="1" dirty="0"/>
              <a:t>How does your product excel in this category?</a:t>
            </a:r>
          </a:p>
        </p:txBody>
      </p:sp>
    </p:spTree>
    <p:extLst>
      <p:ext uri="{BB962C8B-B14F-4D97-AF65-F5344CB8AC3E}">
        <p14:creationId xmlns:p14="http://schemas.microsoft.com/office/powerpoint/2010/main" val="31767744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ocial value - Supporting information">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94A02BBE-4F0E-44DC-B8D5-C5FC5F94FC7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060" y="188434"/>
            <a:ext cx="1168683" cy="1168683"/>
          </a:xfrm>
          <a:prstGeom prst="rect">
            <a:avLst/>
          </a:prstGeom>
        </p:spPr>
      </p:pic>
      <p:sp>
        <p:nvSpPr>
          <p:cNvPr id="13" name="Rectangle 12">
            <a:extLst>
              <a:ext uri="{FF2B5EF4-FFF2-40B4-BE49-F238E27FC236}">
                <a16:creationId xmlns:a16="http://schemas.microsoft.com/office/drawing/2014/main" id="{A69DFAD4-D4B9-4A73-B583-911812D23F1A}"/>
              </a:ext>
            </a:extLst>
          </p:cNvPr>
          <p:cNvSpPr/>
          <p:nvPr userDrawn="1"/>
        </p:nvSpPr>
        <p:spPr>
          <a:xfrm>
            <a:off x="1555060" y="526973"/>
            <a:ext cx="2185214" cy="507831"/>
          </a:xfrm>
          <a:prstGeom prst="rect">
            <a:avLst/>
          </a:prstGeom>
        </p:spPr>
        <p:txBody>
          <a:bodyPr wrap="none">
            <a:spAutoFit/>
          </a:bodyPr>
          <a:lstStyle/>
          <a:p>
            <a:r>
              <a:rPr lang="en-US" sz="2700" b="1" dirty="0">
                <a:solidFill>
                  <a:srgbClr val="9E379F"/>
                </a:solidFill>
              </a:rPr>
              <a:t>Social value</a:t>
            </a:r>
          </a:p>
        </p:txBody>
      </p:sp>
      <p:sp>
        <p:nvSpPr>
          <p:cNvPr id="14" name="Content Placeholder 2">
            <a:extLst>
              <a:ext uri="{FF2B5EF4-FFF2-40B4-BE49-F238E27FC236}">
                <a16:creationId xmlns:a16="http://schemas.microsoft.com/office/drawing/2014/main" id="{FE2D6C48-9D2F-4E32-9CAF-A35B135F4AF3}"/>
              </a:ext>
            </a:extLst>
          </p:cNvPr>
          <p:cNvSpPr>
            <a:spLocks noGrp="1"/>
          </p:cNvSpPr>
          <p:nvPr>
            <p:ph sz="quarter" idx="11" hasCustomPrompt="1"/>
          </p:nvPr>
        </p:nvSpPr>
        <p:spPr>
          <a:xfrm>
            <a:off x="508000" y="1933625"/>
            <a:ext cx="6681788" cy="4162375"/>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i="0"/>
            </a:lvl1pPr>
          </a:lstStyle>
          <a:p>
            <a:r>
              <a:rPr lang="en-GB" dirty="0"/>
              <a:t>Add </a:t>
            </a:r>
            <a:r>
              <a:rPr lang="en-US" dirty="0"/>
              <a:t>any supporting information to this slide such as plans, graphs and photos. If you need extra space, y</a:t>
            </a:r>
            <a:r>
              <a:rPr lang="en-US" i="1" dirty="0"/>
              <a:t>ou can duplicate this slide ONCE MORE only.</a:t>
            </a:r>
          </a:p>
        </p:txBody>
      </p:sp>
      <p:sp>
        <p:nvSpPr>
          <p:cNvPr id="15" name="TextBox 14">
            <a:extLst>
              <a:ext uri="{FF2B5EF4-FFF2-40B4-BE49-F238E27FC236}">
                <a16:creationId xmlns:a16="http://schemas.microsoft.com/office/drawing/2014/main" id="{983901CA-075D-42FF-AF6F-D103A2A161B1}"/>
              </a:ext>
            </a:extLst>
          </p:cNvPr>
          <p:cNvSpPr txBox="1"/>
          <p:nvPr userDrawn="1"/>
        </p:nvSpPr>
        <p:spPr>
          <a:xfrm>
            <a:off x="508001" y="1471905"/>
            <a:ext cx="6931025" cy="338554"/>
          </a:xfrm>
          <a:prstGeom prst="rect">
            <a:avLst/>
          </a:prstGeom>
          <a:noFill/>
          <a:ln>
            <a:noFill/>
          </a:ln>
        </p:spPr>
        <p:txBody>
          <a:bodyPr wrap="square" rtlCol="0">
            <a:spAutoFit/>
          </a:bodyPr>
          <a:lstStyle/>
          <a:p>
            <a:r>
              <a:rPr lang="en-US" sz="1600" b="1" dirty="0"/>
              <a:t>Supporting information</a:t>
            </a:r>
          </a:p>
        </p:txBody>
      </p:sp>
    </p:spTree>
    <p:extLst>
      <p:ext uri="{BB962C8B-B14F-4D97-AF65-F5344CB8AC3E}">
        <p14:creationId xmlns:p14="http://schemas.microsoft.com/office/powerpoint/2010/main" val="6014416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dditional question #1">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359A5FC2-06D6-46BC-9CCE-B7E2175D812B}"/>
              </a:ext>
            </a:extLst>
          </p:cNvPr>
          <p:cNvSpPr>
            <a:spLocks noGrp="1"/>
          </p:cNvSpPr>
          <p:nvPr>
            <p:ph type="body" sz="quarter" idx="10" hasCustomPrompt="1"/>
          </p:nvPr>
        </p:nvSpPr>
        <p:spPr>
          <a:xfrm>
            <a:off x="508000" y="2543176"/>
            <a:ext cx="6681787" cy="3905251"/>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i="0"/>
            </a:lvl1pPr>
          </a:lstStyle>
          <a:p>
            <a:pPr marL="0" marR="0" lvl="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a:pPr>
            <a:r>
              <a:rPr lang="en-US" i="1" dirty="0"/>
              <a:t>Please add your text to this one slide ONLY (300 words max.). You may not duplicate this slide to add further text. Please attach plans, graphs and photos on the next slide(s).</a:t>
            </a:r>
            <a:endParaRPr lang="en-GB" i="1" dirty="0"/>
          </a:p>
        </p:txBody>
      </p:sp>
      <p:sp>
        <p:nvSpPr>
          <p:cNvPr id="5" name="Rectangle 4">
            <a:extLst>
              <a:ext uri="{FF2B5EF4-FFF2-40B4-BE49-F238E27FC236}">
                <a16:creationId xmlns:a16="http://schemas.microsoft.com/office/drawing/2014/main" id="{6A27885E-8328-46F8-BBE2-B6ECD5A5957B}"/>
              </a:ext>
            </a:extLst>
          </p:cNvPr>
          <p:cNvSpPr/>
          <p:nvPr userDrawn="1"/>
        </p:nvSpPr>
        <p:spPr>
          <a:xfrm>
            <a:off x="508000" y="573625"/>
            <a:ext cx="4224233" cy="507831"/>
          </a:xfrm>
          <a:prstGeom prst="rect">
            <a:avLst/>
          </a:prstGeom>
        </p:spPr>
        <p:txBody>
          <a:bodyPr wrap="none">
            <a:spAutoFit/>
          </a:bodyPr>
          <a:lstStyle/>
          <a:p>
            <a:r>
              <a:rPr lang="en-US" sz="2700" b="1" dirty="0">
                <a:solidFill>
                  <a:srgbClr val="BE3454"/>
                </a:solidFill>
              </a:rPr>
              <a:t>Anything we’ve missed?</a:t>
            </a:r>
          </a:p>
        </p:txBody>
      </p:sp>
      <p:sp>
        <p:nvSpPr>
          <p:cNvPr id="8" name="TextBox 7">
            <a:extLst>
              <a:ext uri="{FF2B5EF4-FFF2-40B4-BE49-F238E27FC236}">
                <a16:creationId xmlns:a16="http://schemas.microsoft.com/office/drawing/2014/main" id="{0657469A-6A00-4471-89D2-17A1DE25DED6}"/>
              </a:ext>
            </a:extLst>
          </p:cNvPr>
          <p:cNvSpPr txBox="1"/>
          <p:nvPr userDrawn="1"/>
        </p:nvSpPr>
        <p:spPr>
          <a:xfrm>
            <a:off x="508001" y="1471906"/>
            <a:ext cx="6931025" cy="830997"/>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1" dirty="0"/>
              <a:t>What sets your product apart from others? Any innovation/new-thinking? Is there something we’ve missed in our Six Pillars that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600" b="1" dirty="0"/>
              <a:t>you think your product excels at? </a:t>
            </a:r>
          </a:p>
        </p:txBody>
      </p:sp>
    </p:spTree>
    <p:extLst>
      <p:ext uri="{BB962C8B-B14F-4D97-AF65-F5344CB8AC3E}">
        <p14:creationId xmlns:p14="http://schemas.microsoft.com/office/powerpoint/2010/main" val="3591213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5" name="Picture 4" descr="A close-up of a logo&#10;&#10;Description automatically generated">
            <a:extLst>
              <a:ext uri="{FF2B5EF4-FFF2-40B4-BE49-F238E27FC236}">
                <a16:creationId xmlns:a16="http://schemas.microsoft.com/office/drawing/2014/main" id="{52DF1349-4EAB-B594-D476-E35D3ED364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54067"/>
            <a:ext cx="9144000" cy="3657600"/>
          </a:xfrm>
          <a:prstGeom prst="rect">
            <a:avLst/>
          </a:prstGeom>
        </p:spPr>
      </p:pic>
      <p:pic>
        <p:nvPicPr>
          <p:cNvPr id="3" name="Picture 2" descr="A pink sign with white text&#10;&#10;Description automatically generated">
            <a:extLst>
              <a:ext uri="{FF2B5EF4-FFF2-40B4-BE49-F238E27FC236}">
                <a16:creationId xmlns:a16="http://schemas.microsoft.com/office/drawing/2014/main" id="{7F46ED21-DFEF-1CBD-AB76-1FDB5206EAB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958862" y="4677487"/>
            <a:ext cx="4185138" cy="1598490"/>
          </a:xfrm>
          <a:prstGeom prst="rect">
            <a:avLst/>
          </a:prstGeom>
        </p:spPr>
      </p:pic>
      <p:sp>
        <p:nvSpPr>
          <p:cNvPr id="36" name="Title 1">
            <a:extLst>
              <a:ext uri="{FF2B5EF4-FFF2-40B4-BE49-F238E27FC236}">
                <a16:creationId xmlns:a16="http://schemas.microsoft.com/office/drawing/2014/main" id="{B55EE4F0-B2AC-41FD-99B8-C4AC35C88488}"/>
              </a:ext>
            </a:extLst>
          </p:cNvPr>
          <p:cNvSpPr txBox="1">
            <a:spLocks/>
          </p:cNvSpPr>
          <p:nvPr userDrawn="1"/>
        </p:nvSpPr>
        <p:spPr>
          <a:xfrm>
            <a:off x="123092" y="4870905"/>
            <a:ext cx="2338754" cy="547765"/>
          </a:xfrm>
          <a:prstGeom prst="rect">
            <a:avLst/>
          </a:prstGeom>
        </p:spPr>
        <p:txBody>
          <a:bodyPr vert="horz" lIns="91440" tIns="45720" rIns="91440" bIns="45720" rtlCol="0" anchor="b">
            <a:noAutofit/>
          </a:bodyPr>
          <a:lstStyle>
            <a:lvl1pPr algn="r" defTabSz="342892"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GB" sz="1600" dirty="0">
                <a:solidFill>
                  <a:schemeClr val="bg1"/>
                </a:solidFill>
              </a:rPr>
              <a:t>Sponsored by:</a:t>
            </a:r>
          </a:p>
        </p:txBody>
      </p:sp>
      <p:sp>
        <p:nvSpPr>
          <p:cNvPr id="38" name="Title 1">
            <a:extLst>
              <a:ext uri="{FF2B5EF4-FFF2-40B4-BE49-F238E27FC236}">
                <a16:creationId xmlns:a16="http://schemas.microsoft.com/office/drawing/2014/main" id="{BCEDB414-550F-4FFA-9AFE-265B36B37D5B}"/>
              </a:ext>
            </a:extLst>
          </p:cNvPr>
          <p:cNvSpPr txBox="1">
            <a:spLocks/>
          </p:cNvSpPr>
          <p:nvPr userDrawn="1"/>
        </p:nvSpPr>
        <p:spPr>
          <a:xfrm>
            <a:off x="0" y="4306091"/>
            <a:ext cx="4964204" cy="2326203"/>
          </a:xfrm>
          <a:prstGeom prst="rect">
            <a:avLst/>
          </a:prstGeom>
        </p:spPr>
        <p:txBody>
          <a:bodyPr vert="horz" lIns="91440" tIns="45720" rIns="91440" bIns="45720" rtlCol="0" anchor="ctr">
            <a:noAutofit/>
          </a:bodyPr>
          <a:lstStyle>
            <a:lvl1pPr algn="r" defTabSz="342892"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z="3200" b="1" dirty="0">
                <a:solidFill>
                  <a:srgbClr val="BE3454"/>
                </a:solidFill>
              </a:rPr>
              <a:t>ASBP Awards 2024</a:t>
            </a:r>
          </a:p>
          <a:p>
            <a:pPr algn="ctr"/>
            <a:r>
              <a:rPr lang="en-GB" sz="3200" b="0" dirty="0">
                <a:solidFill>
                  <a:srgbClr val="BE3454"/>
                </a:solidFill>
              </a:rPr>
              <a:t>Submission Document</a:t>
            </a:r>
          </a:p>
          <a:p>
            <a:pPr algn="ctr"/>
            <a:r>
              <a:rPr lang="en-GB" sz="2800" b="0" i="1" dirty="0">
                <a:solidFill>
                  <a:srgbClr val="BE3454"/>
                </a:solidFill>
              </a:rPr>
              <a:t>Product Category</a:t>
            </a:r>
          </a:p>
        </p:txBody>
      </p:sp>
      <p:sp>
        <p:nvSpPr>
          <p:cNvPr id="20" name="Rectangle 19">
            <a:extLst>
              <a:ext uri="{FF2B5EF4-FFF2-40B4-BE49-F238E27FC236}">
                <a16:creationId xmlns:a16="http://schemas.microsoft.com/office/drawing/2014/main" id="{233A1952-11BF-454F-A610-7798B19EE363}"/>
              </a:ext>
            </a:extLst>
          </p:cNvPr>
          <p:cNvSpPr/>
          <p:nvPr userDrawn="1"/>
        </p:nvSpPr>
        <p:spPr>
          <a:xfrm>
            <a:off x="0" y="6632294"/>
            <a:ext cx="9144000" cy="225706"/>
          </a:xfrm>
          <a:prstGeom prst="rect">
            <a:avLst/>
          </a:prstGeom>
          <a:solidFill>
            <a:srgbClr val="BE34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Graphical user interface&#10;&#10;Description automatically generated">
            <a:extLst>
              <a:ext uri="{FF2B5EF4-FFF2-40B4-BE49-F238E27FC236}">
                <a16:creationId xmlns:a16="http://schemas.microsoft.com/office/drawing/2014/main" id="{7246FF3C-09C2-5107-88FA-0B5EB67594E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313032" y="70612"/>
            <a:ext cx="769013" cy="528865"/>
          </a:xfrm>
          <a:prstGeom prst="rect">
            <a:avLst/>
          </a:prstGeom>
        </p:spPr>
      </p:pic>
    </p:spTree>
    <p:extLst>
      <p:ext uri="{BB962C8B-B14F-4D97-AF65-F5344CB8AC3E}">
        <p14:creationId xmlns:p14="http://schemas.microsoft.com/office/powerpoint/2010/main" val="22707898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Additional question pics">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A27885E-8328-46F8-BBE2-B6ECD5A5957B}"/>
              </a:ext>
            </a:extLst>
          </p:cNvPr>
          <p:cNvSpPr/>
          <p:nvPr userDrawn="1"/>
        </p:nvSpPr>
        <p:spPr>
          <a:xfrm>
            <a:off x="508000" y="573625"/>
            <a:ext cx="4224233" cy="507831"/>
          </a:xfrm>
          <a:prstGeom prst="rect">
            <a:avLst/>
          </a:prstGeom>
        </p:spPr>
        <p:txBody>
          <a:bodyPr wrap="none">
            <a:spAutoFit/>
          </a:bodyPr>
          <a:lstStyle/>
          <a:p>
            <a:r>
              <a:rPr lang="en-US" sz="2700" b="1" dirty="0">
                <a:solidFill>
                  <a:srgbClr val="BE3454"/>
                </a:solidFill>
              </a:rPr>
              <a:t>Anything we’ve missed?</a:t>
            </a:r>
          </a:p>
        </p:txBody>
      </p:sp>
      <p:sp>
        <p:nvSpPr>
          <p:cNvPr id="9" name="Content Placeholder 2">
            <a:extLst>
              <a:ext uri="{FF2B5EF4-FFF2-40B4-BE49-F238E27FC236}">
                <a16:creationId xmlns:a16="http://schemas.microsoft.com/office/drawing/2014/main" id="{E91E048D-ABA1-4A53-B309-D832F9384001}"/>
              </a:ext>
            </a:extLst>
          </p:cNvPr>
          <p:cNvSpPr>
            <a:spLocks noGrp="1"/>
          </p:cNvSpPr>
          <p:nvPr>
            <p:ph sz="quarter" idx="11" hasCustomPrompt="1"/>
          </p:nvPr>
        </p:nvSpPr>
        <p:spPr>
          <a:xfrm>
            <a:off x="508000" y="1933625"/>
            <a:ext cx="6681788" cy="4162375"/>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b="0" i="0"/>
            </a:lvl1pPr>
          </a:lstStyle>
          <a:p>
            <a:r>
              <a:rPr lang="en-GB" dirty="0"/>
              <a:t>Add </a:t>
            </a:r>
            <a:r>
              <a:rPr lang="en-US" dirty="0"/>
              <a:t>any supporting information to this slide such as plans, graphs and photos. If you need extra space, y</a:t>
            </a:r>
            <a:r>
              <a:rPr lang="en-US" i="1" dirty="0"/>
              <a:t>ou can duplicate this slide ONCE MORE only.</a:t>
            </a:r>
          </a:p>
        </p:txBody>
      </p:sp>
      <p:sp>
        <p:nvSpPr>
          <p:cNvPr id="12" name="TextBox 11">
            <a:extLst>
              <a:ext uri="{FF2B5EF4-FFF2-40B4-BE49-F238E27FC236}">
                <a16:creationId xmlns:a16="http://schemas.microsoft.com/office/drawing/2014/main" id="{3EB531E2-38FA-4530-A417-E85F0DB793AA}"/>
              </a:ext>
            </a:extLst>
          </p:cNvPr>
          <p:cNvSpPr txBox="1"/>
          <p:nvPr userDrawn="1"/>
        </p:nvSpPr>
        <p:spPr>
          <a:xfrm>
            <a:off x="508001" y="1471905"/>
            <a:ext cx="6931025" cy="338554"/>
          </a:xfrm>
          <a:prstGeom prst="rect">
            <a:avLst/>
          </a:prstGeom>
          <a:noFill/>
          <a:ln>
            <a:noFill/>
          </a:ln>
        </p:spPr>
        <p:txBody>
          <a:bodyPr wrap="square" rtlCol="0">
            <a:spAutoFit/>
          </a:bodyPr>
          <a:lstStyle/>
          <a:p>
            <a:r>
              <a:rPr lang="en-US" sz="1600" b="1" dirty="0"/>
              <a:t>Supporting information</a:t>
            </a:r>
          </a:p>
        </p:txBody>
      </p:sp>
    </p:spTree>
    <p:extLst>
      <p:ext uri="{BB962C8B-B14F-4D97-AF65-F5344CB8AC3E}">
        <p14:creationId xmlns:p14="http://schemas.microsoft.com/office/powerpoint/2010/main" val="376447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B165008-55D5-43C4-8FDF-46E27A0E548A}"/>
              </a:ext>
            </a:extLst>
          </p:cNvPr>
          <p:cNvSpPr/>
          <p:nvPr userDrawn="1"/>
        </p:nvSpPr>
        <p:spPr>
          <a:xfrm>
            <a:off x="508000" y="609605"/>
            <a:ext cx="2165978" cy="507831"/>
          </a:xfrm>
          <a:prstGeom prst="rect">
            <a:avLst/>
          </a:prstGeom>
        </p:spPr>
        <p:txBody>
          <a:bodyPr wrap="none">
            <a:spAutoFit/>
          </a:bodyPr>
          <a:lstStyle/>
          <a:p>
            <a:r>
              <a:rPr lang="en-US" sz="2700" b="1" dirty="0">
                <a:solidFill>
                  <a:srgbClr val="BE3454"/>
                </a:solidFill>
              </a:rPr>
              <a:t>Instructions</a:t>
            </a:r>
            <a:endParaRPr lang="en-GB" sz="2700" b="1" dirty="0">
              <a:solidFill>
                <a:srgbClr val="BE3454"/>
              </a:solidFill>
            </a:endParaRPr>
          </a:p>
        </p:txBody>
      </p:sp>
    </p:spTree>
    <p:extLst>
      <p:ext uri="{BB962C8B-B14F-4D97-AF65-F5344CB8AC3E}">
        <p14:creationId xmlns:p14="http://schemas.microsoft.com/office/powerpoint/2010/main" val="3981498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nges">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3065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oduct summary">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9662A79-325C-4891-B6E4-88941A5A7C58}"/>
              </a:ext>
            </a:extLst>
          </p:cNvPr>
          <p:cNvSpPr>
            <a:spLocks noGrp="1"/>
          </p:cNvSpPr>
          <p:nvPr>
            <p:ph type="pic" sz="quarter" idx="10" hasCustomPrompt="1"/>
          </p:nvPr>
        </p:nvSpPr>
        <p:spPr>
          <a:xfrm>
            <a:off x="508000" y="2820865"/>
            <a:ext cx="8138287" cy="3463512"/>
          </a:xfrm>
        </p:spPr>
        <p:txBody>
          <a:bodyPr/>
          <a:lstStyle>
            <a:lvl1pPr marL="0" indent="0">
              <a:buNone/>
              <a:defRPr i="1"/>
            </a:lvl1pPr>
          </a:lstStyle>
          <a:p>
            <a:r>
              <a:rPr lang="en-GB" dirty="0"/>
              <a:t>Please add a main image of the product here…</a:t>
            </a:r>
          </a:p>
        </p:txBody>
      </p:sp>
      <p:sp>
        <p:nvSpPr>
          <p:cNvPr id="10" name="Text Placeholder 2">
            <a:extLst>
              <a:ext uri="{FF2B5EF4-FFF2-40B4-BE49-F238E27FC236}">
                <a16:creationId xmlns:a16="http://schemas.microsoft.com/office/drawing/2014/main" id="{863E94E6-18F9-4970-93F2-2C3222367B4A}"/>
              </a:ext>
            </a:extLst>
          </p:cNvPr>
          <p:cNvSpPr>
            <a:spLocks noGrp="1"/>
          </p:cNvSpPr>
          <p:nvPr>
            <p:ph type="body" sz="quarter" idx="11" hasCustomPrompt="1"/>
          </p:nvPr>
        </p:nvSpPr>
        <p:spPr>
          <a:xfrm>
            <a:off x="508001" y="1352550"/>
            <a:ext cx="8138288" cy="1283677"/>
          </a:xfrm>
        </p:spPr>
        <p:txBody>
          <a:bodyPr/>
          <a:lstStyle>
            <a:lvl1pPr marL="0" indent="0">
              <a:buNone/>
              <a:defRPr i="1"/>
            </a:lvl1pPr>
          </a:lstStyle>
          <a:p>
            <a:r>
              <a:rPr lang="en-GB" dirty="0"/>
              <a:t>Please add a summary description of the product here… (100 words approx.)</a:t>
            </a:r>
            <a:endParaRPr lang="en-GB" i="1" dirty="0"/>
          </a:p>
        </p:txBody>
      </p:sp>
      <p:sp>
        <p:nvSpPr>
          <p:cNvPr id="11" name="Rectangle 10">
            <a:extLst>
              <a:ext uri="{FF2B5EF4-FFF2-40B4-BE49-F238E27FC236}">
                <a16:creationId xmlns:a16="http://schemas.microsoft.com/office/drawing/2014/main" id="{B5A0E36F-1CFA-4D5A-A766-B45B91EF4CBF}"/>
              </a:ext>
            </a:extLst>
          </p:cNvPr>
          <p:cNvSpPr/>
          <p:nvPr userDrawn="1"/>
        </p:nvSpPr>
        <p:spPr>
          <a:xfrm>
            <a:off x="508001" y="573625"/>
            <a:ext cx="3127779" cy="507831"/>
          </a:xfrm>
          <a:prstGeom prst="rect">
            <a:avLst/>
          </a:prstGeom>
        </p:spPr>
        <p:txBody>
          <a:bodyPr wrap="none">
            <a:spAutoFit/>
          </a:bodyPr>
          <a:lstStyle/>
          <a:p>
            <a:r>
              <a:rPr lang="en-US" sz="2700" b="1" dirty="0">
                <a:solidFill>
                  <a:srgbClr val="BE3454"/>
                </a:solidFill>
              </a:rPr>
              <a:t>Product summary</a:t>
            </a:r>
          </a:p>
        </p:txBody>
      </p:sp>
    </p:spTree>
    <p:extLst>
      <p:ext uri="{BB962C8B-B14F-4D97-AF65-F5344CB8AC3E}">
        <p14:creationId xmlns:p14="http://schemas.microsoft.com/office/powerpoint/2010/main" val="352109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ey informa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5D6CFA0-2959-479B-A820-8890965660E9}"/>
              </a:ext>
            </a:extLst>
          </p:cNvPr>
          <p:cNvSpPr/>
          <p:nvPr userDrawn="1"/>
        </p:nvSpPr>
        <p:spPr>
          <a:xfrm>
            <a:off x="508001" y="573625"/>
            <a:ext cx="2820003" cy="507831"/>
          </a:xfrm>
          <a:prstGeom prst="rect">
            <a:avLst/>
          </a:prstGeom>
        </p:spPr>
        <p:txBody>
          <a:bodyPr wrap="none">
            <a:spAutoFit/>
          </a:bodyPr>
          <a:lstStyle/>
          <a:p>
            <a:r>
              <a:rPr lang="en-US" sz="2700" b="1" dirty="0">
                <a:solidFill>
                  <a:srgbClr val="2E3192"/>
                </a:solidFill>
              </a:rPr>
              <a:t>Key information</a:t>
            </a:r>
          </a:p>
        </p:txBody>
      </p:sp>
    </p:spTree>
    <p:extLst>
      <p:ext uri="{BB962C8B-B14F-4D97-AF65-F5344CB8AC3E}">
        <p14:creationId xmlns:p14="http://schemas.microsoft.com/office/powerpoint/2010/main" val="2444154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lth and well-being - Text">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661C9BC-BFDC-48AA-853A-63853A82A235}"/>
              </a:ext>
            </a:extLst>
          </p:cNvPr>
          <p:cNvSpPr>
            <a:spLocks noGrp="1"/>
          </p:cNvSpPr>
          <p:nvPr>
            <p:ph type="body" sz="quarter" idx="10" hasCustomPrompt="1"/>
          </p:nvPr>
        </p:nvSpPr>
        <p:spPr>
          <a:xfrm>
            <a:off x="507999" y="1941636"/>
            <a:ext cx="8138289" cy="4211514"/>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lang="en-GB" i="0" dirty="0" smtClean="0"/>
            </a:lvl1pPr>
          </a:lstStyle>
          <a:p>
            <a:pPr marL="0" marR="0" lvl="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a:pPr>
            <a:r>
              <a:rPr lang="en-US" i="1" dirty="0"/>
              <a:t>Please add your text to this one slide ONLY (300 words max.). You may not duplicate this slide to add further text. Please attach plans, graphs and photos on the next slide(s).</a:t>
            </a:r>
            <a:endParaRPr lang="en-GB" i="1" dirty="0"/>
          </a:p>
        </p:txBody>
      </p:sp>
      <p:sp>
        <p:nvSpPr>
          <p:cNvPr id="9" name="TextBox 8">
            <a:extLst>
              <a:ext uri="{FF2B5EF4-FFF2-40B4-BE49-F238E27FC236}">
                <a16:creationId xmlns:a16="http://schemas.microsoft.com/office/drawing/2014/main" id="{2F44679C-D9AF-4E25-B106-1FC53C01DB76}"/>
              </a:ext>
            </a:extLst>
          </p:cNvPr>
          <p:cNvSpPr txBox="1"/>
          <p:nvPr userDrawn="1"/>
        </p:nvSpPr>
        <p:spPr>
          <a:xfrm>
            <a:off x="508001" y="1464169"/>
            <a:ext cx="6931025" cy="338554"/>
          </a:xfrm>
          <a:prstGeom prst="rect">
            <a:avLst/>
          </a:prstGeom>
          <a:noFill/>
          <a:ln>
            <a:noFill/>
          </a:ln>
        </p:spPr>
        <p:txBody>
          <a:bodyPr wrap="square" rtlCol="0">
            <a:spAutoFit/>
          </a:bodyPr>
          <a:lstStyle/>
          <a:p>
            <a:r>
              <a:rPr lang="en-US" sz="1600" b="1" dirty="0"/>
              <a:t>How does your product excel in this category?</a:t>
            </a:r>
          </a:p>
        </p:txBody>
      </p:sp>
      <p:pic>
        <p:nvPicPr>
          <p:cNvPr id="10" name="Picture 9">
            <a:extLst>
              <a:ext uri="{FF2B5EF4-FFF2-40B4-BE49-F238E27FC236}">
                <a16:creationId xmlns:a16="http://schemas.microsoft.com/office/drawing/2014/main" id="{3C4C3D42-03AD-4558-973C-8F4DE4EFDB6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756" y="196547"/>
            <a:ext cx="1168683" cy="1168683"/>
          </a:xfrm>
          <a:prstGeom prst="rect">
            <a:avLst/>
          </a:prstGeom>
        </p:spPr>
      </p:pic>
      <p:sp>
        <p:nvSpPr>
          <p:cNvPr id="12" name="Rectangle 11">
            <a:extLst>
              <a:ext uri="{FF2B5EF4-FFF2-40B4-BE49-F238E27FC236}">
                <a16:creationId xmlns:a16="http://schemas.microsoft.com/office/drawing/2014/main" id="{5039DB44-AA8A-4001-B24A-06A08198B094}"/>
              </a:ext>
            </a:extLst>
          </p:cNvPr>
          <p:cNvSpPr/>
          <p:nvPr userDrawn="1"/>
        </p:nvSpPr>
        <p:spPr>
          <a:xfrm>
            <a:off x="1540427" y="530159"/>
            <a:ext cx="3743332" cy="507831"/>
          </a:xfrm>
          <a:prstGeom prst="rect">
            <a:avLst/>
          </a:prstGeom>
        </p:spPr>
        <p:txBody>
          <a:bodyPr wrap="none">
            <a:spAutoFit/>
          </a:bodyPr>
          <a:lstStyle/>
          <a:p>
            <a:r>
              <a:rPr lang="en-US" sz="2700" b="1" dirty="0">
                <a:solidFill>
                  <a:srgbClr val="D11141"/>
                </a:solidFill>
              </a:rPr>
              <a:t>Health and well-being</a:t>
            </a:r>
          </a:p>
        </p:txBody>
      </p:sp>
    </p:spTree>
    <p:extLst>
      <p:ext uri="{BB962C8B-B14F-4D97-AF65-F5344CB8AC3E}">
        <p14:creationId xmlns:p14="http://schemas.microsoft.com/office/powerpoint/2010/main" val="663113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lth and well-being - Supporting informa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D198FE-AABC-4CA0-B72C-EFDC43E18E0F}"/>
              </a:ext>
            </a:extLst>
          </p:cNvPr>
          <p:cNvSpPr>
            <a:spLocks noGrp="1"/>
          </p:cNvSpPr>
          <p:nvPr>
            <p:ph sz="quarter" idx="11" hasCustomPrompt="1"/>
          </p:nvPr>
        </p:nvSpPr>
        <p:spPr>
          <a:xfrm>
            <a:off x="508000" y="1933625"/>
            <a:ext cx="6681788" cy="4162375"/>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b="0" i="0"/>
            </a:lvl1pPr>
          </a:lstStyle>
          <a:p>
            <a:r>
              <a:rPr lang="en-GB" dirty="0"/>
              <a:t>Add </a:t>
            </a:r>
            <a:r>
              <a:rPr lang="en-US" dirty="0"/>
              <a:t>any supporting information to this slide such as plans, graphs and photos. If you need extra space, y</a:t>
            </a:r>
            <a:r>
              <a:rPr lang="en-US" i="1" dirty="0"/>
              <a:t>ou can duplicate this slide ONCE MORE only.</a:t>
            </a:r>
          </a:p>
        </p:txBody>
      </p:sp>
      <p:pic>
        <p:nvPicPr>
          <p:cNvPr id="7" name="Picture 6">
            <a:extLst>
              <a:ext uri="{FF2B5EF4-FFF2-40B4-BE49-F238E27FC236}">
                <a16:creationId xmlns:a16="http://schemas.microsoft.com/office/drawing/2014/main" id="{E0E8012B-E9A2-4BB3-93FD-1223E34EA9C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756" y="196547"/>
            <a:ext cx="1168683" cy="1168683"/>
          </a:xfrm>
          <a:prstGeom prst="rect">
            <a:avLst/>
          </a:prstGeom>
        </p:spPr>
      </p:pic>
      <p:sp>
        <p:nvSpPr>
          <p:cNvPr id="10" name="Rectangle 9">
            <a:extLst>
              <a:ext uri="{FF2B5EF4-FFF2-40B4-BE49-F238E27FC236}">
                <a16:creationId xmlns:a16="http://schemas.microsoft.com/office/drawing/2014/main" id="{0906D2FD-34F0-41E2-A91D-D77A88DE7F48}"/>
              </a:ext>
            </a:extLst>
          </p:cNvPr>
          <p:cNvSpPr/>
          <p:nvPr userDrawn="1"/>
        </p:nvSpPr>
        <p:spPr>
          <a:xfrm>
            <a:off x="1540427" y="530159"/>
            <a:ext cx="3743332" cy="507831"/>
          </a:xfrm>
          <a:prstGeom prst="rect">
            <a:avLst/>
          </a:prstGeom>
        </p:spPr>
        <p:txBody>
          <a:bodyPr wrap="none">
            <a:spAutoFit/>
          </a:bodyPr>
          <a:lstStyle/>
          <a:p>
            <a:r>
              <a:rPr lang="en-US" sz="2700" b="1" dirty="0">
                <a:solidFill>
                  <a:srgbClr val="D11141"/>
                </a:solidFill>
              </a:rPr>
              <a:t>Health and well-being</a:t>
            </a:r>
          </a:p>
        </p:txBody>
      </p:sp>
      <p:sp>
        <p:nvSpPr>
          <p:cNvPr id="12" name="TextBox 11">
            <a:extLst>
              <a:ext uri="{FF2B5EF4-FFF2-40B4-BE49-F238E27FC236}">
                <a16:creationId xmlns:a16="http://schemas.microsoft.com/office/drawing/2014/main" id="{9A6F972B-B23B-4F67-866B-05E6C7615503}"/>
              </a:ext>
            </a:extLst>
          </p:cNvPr>
          <p:cNvSpPr txBox="1"/>
          <p:nvPr userDrawn="1"/>
        </p:nvSpPr>
        <p:spPr>
          <a:xfrm>
            <a:off x="508001" y="1471905"/>
            <a:ext cx="6931025" cy="338554"/>
          </a:xfrm>
          <a:prstGeom prst="rect">
            <a:avLst/>
          </a:prstGeom>
          <a:noFill/>
          <a:ln>
            <a:noFill/>
          </a:ln>
        </p:spPr>
        <p:txBody>
          <a:bodyPr wrap="square" rtlCol="0">
            <a:spAutoFit/>
          </a:bodyPr>
          <a:lstStyle/>
          <a:p>
            <a:r>
              <a:rPr lang="en-US" sz="1600" b="1" dirty="0"/>
              <a:t>Supporting information</a:t>
            </a:r>
          </a:p>
        </p:txBody>
      </p:sp>
    </p:spTree>
    <p:extLst>
      <p:ext uri="{BB962C8B-B14F-4D97-AF65-F5344CB8AC3E}">
        <p14:creationId xmlns:p14="http://schemas.microsoft.com/office/powerpoint/2010/main" val="1079685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esource efficiency - Text">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17A47925-EC28-4875-BEFE-D439A242F37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758" y="196547"/>
            <a:ext cx="1168683" cy="1168683"/>
          </a:xfrm>
          <a:prstGeom prst="rect">
            <a:avLst/>
          </a:prstGeom>
        </p:spPr>
      </p:pic>
      <p:sp>
        <p:nvSpPr>
          <p:cNvPr id="19" name="Rectangle 18">
            <a:extLst>
              <a:ext uri="{FF2B5EF4-FFF2-40B4-BE49-F238E27FC236}">
                <a16:creationId xmlns:a16="http://schemas.microsoft.com/office/drawing/2014/main" id="{BD1BD820-E4CC-495E-A067-3A09EDD113B6}"/>
              </a:ext>
            </a:extLst>
          </p:cNvPr>
          <p:cNvSpPr/>
          <p:nvPr userDrawn="1"/>
        </p:nvSpPr>
        <p:spPr>
          <a:xfrm>
            <a:off x="1528674" y="526973"/>
            <a:ext cx="3454792" cy="507831"/>
          </a:xfrm>
          <a:prstGeom prst="rect">
            <a:avLst/>
          </a:prstGeom>
        </p:spPr>
        <p:txBody>
          <a:bodyPr wrap="none">
            <a:spAutoFit/>
          </a:bodyPr>
          <a:lstStyle/>
          <a:p>
            <a:r>
              <a:rPr lang="en-US" sz="2700" b="1" dirty="0">
                <a:solidFill>
                  <a:srgbClr val="F37735"/>
                </a:solidFill>
              </a:rPr>
              <a:t>Resource efficiency</a:t>
            </a:r>
          </a:p>
        </p:txBody>
      </p:sp>
      <p:sp>
        <p:nvSpPr>
          <p:cNvPr id="20" name="Text Placeholder 2">
            <a:extLst>
              <a:ext uri="{FF2B5EF4-FFF2-40B4-BE49-F238E27FC236}">
                <a16:creationId xmlns:a16="http://schemas.microsoft.com/office/drawing/2014/main" id="{04ECCF0B-4F89-4444-B21E-E1D8F3CDE55A}"/>
              </a:ext>
            </a:extLst>
          </p:cNvPr>
          <p:cNvSpPr>
            <a:spLocks noGrp="1"/>
          </p:cNvSpPr>
          <p:nvPr>
            <p:ph type="body" sz="quarter" idx="10" hasCustomPrompt="1"/>
          </p:nvPr>
        </p:nvSpPr>
        <p:spPr>
          <a:xfrm>
            <a:off x="508000" y="1941636"/>
            <a:ext cx="6682154" cy="4211514"/>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lang="en-GB"/>
            </a:lvl1pPr>
          </a:lstStyle>
          <a:p>
            <a:pPr marL="0" marR="0" lvl="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a:pPr>
            <a:r>
              <a:rPr lang="en-US" i="1" dirty="0"/>
              <a:t>Please add your text to this one slide ONLY (300 words max.). You may not duplicate this slide to add further text. Please attach plans, graphs and photos on the next slide(s).</a:t>
            </a:r>
            <a:endParaRPr lang="en-GB" i="1" dirty="0"/>
          </a:p>
        </p:txBody>
      </p:sp>
      <p:sp>
        <p:nvSpPr>
          <p:cNvPr id="21" name="TextBox 20">
            <a:extLst>
              <a:ext uri="{FF2B5EF4-FFF2-40B4-BE49-F238E27FC236}">
                <a16:creationId xmlns:a16="http://schemas.microsoft.com/office/drawing/2014/main" id="{27449B59-77E5-4156-A29F-FE93A0040E49}"/>
              </a:ext>
            </a:extLst>
          </p:cNvPr>
          <p:cNvSpPr txBox="1"/>
          <p:nvPr userDrawn="1"/>
        </p:nvSpPr>
        <p:spPr>
          <a:xfrm>
            <a:off x="508001" y="1464169"/>
            <a:ext cx="6931025" cy="338554"/>
          </a:xfrm>
          <a:prstGeom prst="rect">
            <a:avLst/>
          </a:prstGeom>
          <a:noFill/>
          <a:ln>
            <a:noFill/>
          </a:ln>
        </p:spPr>
        <p:txBody>
          <a:bodyPr wrap="square" rtlCol="0">
            <a:spAutoFit/>
          </a:bodyPr>
          <a:lstStyle/>
          <a:p>
            <a:r>
              <a:rPr lang="en-US" sz="1600" b="1" dirty="0"/>
              <a:t>How does your product excel in this category?</a:t>
            </a:r>
          </a:p>
        </p:txBody>
      </p:sp>
    </p:spTree>
    <p:extLst>
      <p:ext uri="{BB962C8B-B14F-4D97-AF65-F5344CB8AC3E}">
        <p14:creationId xmlns:p14="http://schemas.microsoft.com/office/powerpoint/2010/main" val="3024281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21F73E-5124-1D47-88FA-75A19960D11B}"/>
              </a:ext>
            </a:extLst>
          </p:cNvPr>
          <p:cNvSpPr/>
          <p:nvPr userDrawn="1"/>
        </p:nvSpPr>
        <p:spPr>
          <a:xfrm>
            <a:off x="0" y="6632294"/>
            <a:ext cx="9144000" cy="225706"/>
          </a:xfrm>
          <a:prstGeom prst="rect">
            <a:avLst/>
          </a:prstGeom>
          <a:solidFill>
            <a:srgbClr val="BE34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descr="A pink sign with white text&#10;&#10;Description automatically generated">
            <a:extLst>
              <a:ext uri="{FF2B5EF4-FFF2-40B4-BE49-F238E27FC236}">
                <a16:creationId xmlns:a16="http://schemas.microsoft.com/office/drawing/2014/main" id="{B223559D-4E86-5675-70AB-03617E18CC44}"/>
              </a:ext>
            </a:extLst>
          </p:cNvPr>
          <p:cNvPicPr>
            <a:picLocks noChangeAspect="1"/>
          </p:cNvPicPr>
          <p:nvPr userDrawn="1"/>
        </p:nvPicPr>
        <p:blipFill>
          <a:blip r:embed="rId22">
            <a:extLst>
              <a:ext uri="{28A0092B-C50C-407E-A947-70E740481C1C}">
                <a14:useLocalDpi xmlns:a14="http://schemas.microsoft.com/office/drawing/2010/main" val="0"/>
              </a:ext>
            </a:extLst>
          </a:blip>
          <a:stretch>
            <a:fillRect/>
          </a:stretch>
        </p:blipFill>
        <p:spPr>
          <a:xfrm>
            <a:off x="7937974" y="6397364"/>
            <a:ext cx="1206026" cy="460635"/>
          </a:xfrm>
          <a:prstGeom prst="rect">
            <a:avLst/>
          </a:prstGeom>
        </p:spPr>
      </p:pic>
      <p:sp>
        <p:nvSpPr>
          <p:cNvPr id="2" name="Title Placeholder 1"/>
          <p:cNvSpPr>
            <a:spLocks noGrp="1"/>
          </p:cNvSpPr>
          <p:nvPr>
            <p:ph type="title"/>
          </p:nvPr>
        </p:nvSpPr>
        <p:spPr>
          <a:xfrm>
            <a:off x="508001" y="609607"/>
            <a:ext cx="8103564" cy="973015"/>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508001" y="1674165"/>
            <a:ext cx="8103564" cy="45742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descr="Graphical user interface&#10;&#10;Description automatically generated">
            <a:extLst>
              <a:ext uri="{FF2B5EF4-FFF2-40B4-BE49-F238E27FC236}">
                <a16:creationId xmlns:a16="http://schemas.microsoft.com/office/drawing/2014/main" id="{E3DAE7C1-81BA-B17C-B7E4-DAECE04BF260}"/>
              </a:ext>
            </a:extLst>
          </p:cNvPr>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8313032" y="70612"/>
            <a:ext cx="769013" cy="528865"/>
          </a:xfrm>
          <a:prstGeom prst="rect">
            <a:avLst/>
          </a:prstGeom>
        </p:spPr>
      </p:pic>
    </p:spTree>
    <p:extLst>
      <p:ext uri="{BB962C8B-B14F-4D97-AF65-F5344CB8AC3E}">
        <p14:creationId xmlns:p14="http://schemas.microsoft.com/office/powerpoint/2010/main" val="2341067984"/>
      </p:ext>
    </p:extLst>
  </p:cSld>
  <p:clrMap bg1="lt1" tx1="dk1" bg2="lt2" tx2="dk2" accent1="accent1" accent2="accent2" accent3="accent3" accent4="accent4" accent5="accent5" accent6="accent6" hlink="hlink" folHlink="folHlink"/>
  <p:sldLayoutIdLst>
    <p:sldLayoutId id="2147483735" r:id="rId1"/>
    <p:sldLayoutId id="2147483729" r:id="rId2"/>
    <p:sldLayoutId id="2147483768" r:id="rId3"/>
    <p:sldLayoutId id="2147483767" r:id="rId4"/>
    <p:sldLayoutId id="2147483766" r:id="rId5"/>
    <p:sldLayoutId id="2147483765"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 id="2147483757" r:id="rId17"/>
    <p:sldLayoutId id="2147483758" r:id="rId18"/>
    <p:sldLayoutId id="2147483759" r:id="rId19"/>
    <p:sldLayoutId id="2147483769" r:id="rId20"/>
  </p:sldLayoutIdLst>
  <p:txStyles>
    <p:titleStyle>
      <a:lvl1pPr algn="l" defTabSz="342892" rtl="0" eaLnBrk="1" latinLnBrk="0" hangingPunct="1">
        <a:spcBef>
          <a:spcPct val="0"/>
        </a:spcBef>
        <a:buNone/>
        <a:defRPr sz="2700" b="1" kern="1200">
          <a:solidFill>
            <a:srgbClr val="BE345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68" indent="-257168" algn="l" defTabSz="342892" rtl="0" eaLnBrk="1" latinLnBrk="0" hangingPunct="1">
        <a:spcBef>
          <a:spcPts val="750"/>
        </a:spcBef>
        <a:spcAft>
          <a:spcPts val="0"/>
        </a:spcAft>
        <a:buClr>
          <a:schemeClr val="accent1"/>
        </a:buClr>
        <a:buSzPct val="80000"/>
        <a:buFont typeface="Wingdings 3" charset="2"/>
        <a:buChar char=""/>
        <a:defRPr sz="1350" kern="1200">
          <a:solidFill>
            <a:schemeClr val="tx1"/>
          </a:solidFill>
          <a:latin typeface="+mj-lt"/>
          <a:ea typeface="+mn-ea"/>
          <a:cs typeface="+mn-cs"/>
        </a:defRPr>
      </a:lvl1pPr>
      <a:lvl2pPr marL="557199" indent="-214308" algn="l" defTabSz="342892" rtl="0" eaLnBrk="1" latinLnBrk="0" hangingPunct="1">
        <a:spcBef>
          <a:spcPts val="750"/>
        </a:spcBef>
        <a:spcAft>
          <a:spcPts val="0"/>
        </a:spcAft>
        <a:buClr>
          <a:schemeClr val="accent1"/>
        </a:buClr>
        <a:buSzPct val="80000"/>
        <a:buFont typeface="Wingdings 3" charset="2"/>
        <a:buChar char=""/>
        <a:defRPr sz="1200" kern="1200">
          <a:solidFill>
            <a:schemeClr val="tx1"/>
          </a:solidFill>
          <a:latin typeface="+mj-lt"/>
          <a:ea typeface="+mn-ea"/>
          <a:cs typeface="+mn-cs"/>
        </a:defRPr>
      </a:lvl2pPr>
      <a:lvl3pPr marL="857228" indent="-171446" algn="l" defTabSz="342892" rtl="0" eaLnBrk="1" latinLnBrk="0" hangingPunct="1">
        <a:spcBef>
          <a:spcPts val="750"/>
        </a:spcBef>
        <a:spcAft>
          <a:spcPts val="0"/>
        </a:spcAft>
        <a:buClr>
          <a:schemeClr val="accent1"/>
        </a:buClr>
        <a:buSzPct val="80000"/>
        <a:buFont typeface="Wingdings 3" charset="2"/>
        <a:buChar char=""/>
        <a:defRPr sz="1050" kern="1200">
          <a:solidFill>
            <a:schemeClr val="tx1"/>
          </a:solidFill>
          <a:latin typeface="+mj-lt"/>
          <a:ea typeface="+mn-ea"/>
          <a:cs typeface="+mn-cs"/>
        </a:defRPr>
      </a:lvl3pPr>
      <a:lvl4pPr marL="1200120" indent="-171446" algn="l" defTabSz="342892" rtl="0" eaLnBrk="1" latinLnBrk="0" hangingPunct="1">
        <a:spcBef>
          <a:spcPts val="750"/>
        </a:spcBef>
        <a:spcAft>
          <a:spcPts val="0"/>
        </a:spcAft>
        <a:buClr>
          <a:schemeClr val="accent1"/>
        </a:buClr>
        <a:buSzPct val="80000"/>
        <a:buFont typeface="Wingdings 3" charset="2"/>
        <a:buChar char=""/>
        <a:defRPr sz="900" kern="1200">
          <a:solidFill>
            <a:schemeClr val="tx1"/>
          </a:solidFill>
          <a:latin typeface="+mj-lt"/>
          <a:ea typeface="+mn-ea"/>
          <a:cs typeface="+mn-cs"/>
        </a:defRPr>
      </a:lvl4pPr>
      <a:lvl5pPr marL="1543012" indent="-171446" algn="l" defTabSz="342892" rtl="0" eaLnBrk="1" latinLnBrk="0" hangingPunct="1">
        <a:spcBef>
          <a:spcPts val="750"/>
        </a:spcBef>
        <a:spcAft>
          <a:spcPts val="0"/>
        </a:spcAft>
        <a:buClr>
          <a:schemeClr val="accent1"/>
        </a:buClr>
        <a:buSzPct val="80000"/>
        <a:buFont typeface="Wingdings 3" charset="2"/>
        <a:buChar char=""/>
        <a:defRPr sz="900" kern="1200">
          <a:solidFill>
            <a:schemeClr val="tx1"/>
          </a:solidFill>
          <a:latin typeface="+mj-lt"/>
          <a:ea typeface="+mn-ea"/>
          <a:cs typeface="+mn-cs"/>
        </a:defRPr>
      </a:lvl5pPr>
      <a:lvl6pPr marL="1885903" indent="-171446" algn="l" defTabSz="342892"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795" indent="-171446" algn="l" defTabSz="342892"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686" indent="-171446" algn="l" defTabSz="342892"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577" indent="-171446" algn="l" defTabSz="342892"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892" rtl="0" eaLnBrk="1" latinLnBrk="0" hangingPunct="1">
        <a:defRPr sz="1350" kern="1200">
          <a:solidFill>
            <a:schemeClr val="tx1"/>
          </a:solidFill>
          <a:latin typeface="+mn-lt"/>
          <a:ea typeface="+mn-ea"/>
          <a:cs typeface="+mn-cs"/>
        </a:defRPr>
      </a:lvl1pPr>
      <a:lvl2pPr marL="342892" algn="l" defTabSz="342892" rtl="0" eaLnBrk="1" latinLnBrk="0" hangingPunct="1">
        <a:defRPr sz="1350" kern="1200">
          <a:solidFill>
            <a:schemeClr val="tx1"/>
          </a:solidFill>
          <a:latin typeface="+mn-lt"/>
          <a:ea typeface="+mn-ea"/>
          <a:cs typeface="+mn-cs"/>
        </a:defRPr>
      </a:lvl2pPr>
      <a:lvl3pPr marL="685783" algn="l" defTabSz="342892" rtl="0" eaLnBrk="1" latinLnBrk="0" hangingPunct="1">
        <a:defRPr sz="1350" kern="1200">
          <a:solidFill>
            <a:schemeClr val="tx1"/>
          </a:solidFill>
          <a:latin typeface="+mn-lt"/>
          <a:ea typeface="+mn-ea"/>
          <a:cs typeface="+mn-cs"/>
        </a:defRPr>
      </a:lvl3pPr>
      <a:lvl4pPr marL="1028675" algn="l" defTabSz="342892" rtl="0" eaLnBrk="1" latinLnBrk="0" hangingPunct="1">
        <a:defRPr sz="1350" kern="1200">
          <a:solidFill>
            <a:schemeClr val="tx1"/>
          </a:solidFill>
          <a:latin typeface="+mn-lt"/>
          <a:ea typeface="+mn-ea"/>
          <a:cs typeface="+mn-cs"/>
        </a:defRPr>
      </a:lvl4pPr>
      <a:lvl5pPr marL="1371566" algn="l" defTabSz="342892" rtl="0" eaLnBrk="1" latinLnBrk="0" hangingPunct="1">
        <a:defRPr sz="1350" kern="1200">
          <a:solidFill>
            <a:schemeClr val="tx1"/>
          </a:solidFill>
          <a:latin typeface="+mn-lt"/>
          <a:ea typeface="+mn-ea"/>
          <a:cs typeface="+mn-cs"/>
        </a:defRPr>
      </a:lvl5pPr>
      <a:lvl6pPr marL="1714457" algn="l" defTabSz="342892" rtl="0" eaLnBrk="1" latinLnBrk="0" hangingPunct="1">
        <a:defRPr sz="1350" kern="1200">
          <a:solidFill>
            <a:schemeClr val="tx1"/>
          </a:solidFill>
          <a:latin typeface="+mn-lt"/>
          <a:ea typeface="+mn-ea"/>
          <a:cs typeface="+mn-cs"/>
        </a:defRPr>
      </a:lvl6pPr>
      <a:lvl7pPr marL="2057348" algn="l" defTabSz="342892" rtl="0" eaLnBrk="1" latinLnBrk="0" hangingPunct="1">
        <a:defRPr sz="1350" kern="1200">
          <a:solidFill>
            <a:schemeClr val="tx1"/>
          </a:solidFill>
          <a:latin typeface="+mn-lt"/>
          <a:ea typeface="+mn-ea"/>
          <a:cs typeface="+mn-cs"/>
        </a:defRPr>
      </a:lvl7pPr>
      <a:lvl8pPr marL="2400240" algn="l" defTabSz="342892" rtl="0" eaLnBrk="1" latinLnBrk="0" hangingPunct="1">
        <a:defRPr sz="1350" kern="1200">
          <a:solidFill>
            <a:schemeClr val="tx1"/>
          </a:solidFill>
          <a:latin typeface="+mn-lt"/>
          <a:ea typeface="+mn-ea"/>
          <a:cs typeface="+mn-cs"/>
        </a:defRPr>
      </a:lvl8pPr>
      <a:lvl9pPr marL="2743132" algn="l" defTabSz="342892"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hyperlink" Target="https://asbp.org.uk/asbp-awards-2024/product-category"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3874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EF25D5-0696-4EB8-B9C7-5CC22AD2A61B}"/>
              </a:ext>
            </a:extLst>
          </p:cNvPr>
          <p:cNvSpPr>
            <a:spLocks noGrp="1"/>
          </p:cNvSpPr>
          <p:nvPr>
            <p:ph sz="quarter" idx="11"/>
          </p:nvPr>
        </p:nvSpPr>
        <p:spPr/>
        <p:txBody>
          <a:bodyPr/>
          <a:lstStyle/>
          <a:p>
            <a:endParaRPr lang="en-GB"/>
          </a:p>
        </p:txBody>
      </p:sp>
    </p:spTree>
    <p:extLst>
      <p:ext uri="{BB962C8B-B14F-4D97-AF65-F5344CB8AC3E}">
        <p14:creationId xmlns:p14="http://schemas.microsoft.com/office/powerpoint/2010/main" val="73237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9058C1F-9A07-46D3-83D2-FC08F2A15988}"/>
              </a:ext>
            </a:extLst>
          </p:cNvPr>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4014679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28FF71D-75DA-42B1-9822-B47630B7E609}"/>
              </a:ext>
            </a:extLst>
          </p:cNvPr>
          <p:cNvSpPr>
            <a:spLocks noGrp="1"/>
          </p:cNvSpPr>
          <p:nvPr>
            <p:ph sz="quarter" idx="11"/>
          </p:nvPr>
        </p:nvSpPr>
        <p:spPr/>
        <p:txBody>
          <a:bodyPr/>
          <a:lstStyle/>
          <a:p>
            <a:endParaRPr lang="en-GB" dirty="0"/>
          </a:p>
        </p:txBody>
      </p:sp>
    </p:spTree>
    <p:extLst>
      <p:ext uri="{BB962C8B-B14F-4D97-AF65-F5344CB8AC3E}">
        <p14:creationId xmlns:p14="http://schemas.microsoft.com/office/powerpoint/2010/main" val="599867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6E0F168-309C-4765-9974-6B90B8AB5375}"/>
              </a:ext>
            </a:extLst>
          </p:cNvPr>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4088060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FD125D-47ED-4ECA-8F01-EBA201A502A8}"/>
              </a:ext>
            </a:extLst>
          </p:cNvPr>
          <p:cNvSpPr>
            <a:spLocks noGrp="1"/>
          </p:cNvSpPr>
          <p:nvPr>
            <p:ph sz="quarter" idx="11"/>
          </p:nvPr>
        </p:nvSpPr>
        <p:spPr/>
        <p:txBody>
          <a:bodyPr/>
          <a:lstStyle/>
          <a:p>
            <a:endParaRPr lang="en-GB"/>
          </a:p>
        </p:txBody>
      </p:sp>
    </p:spTree>
    <p:extLst>
      <p:ext uri="{BB962C8B-B14F-4D97-AF65-F5344CB8AC3E}">
        <p14:creationId xmlns:p14="http://schemas.microsoft.com/office/powerpoint/2010/main" val="1320774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34C9220-5DBE-46DD-83B1-C1B22A607966}"/>
              </a:ext>
            </a:extLst>
          </p:cNvPr>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4230860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102E1B6-741C-4886-BD8D-A20569E27EB7}"/>
              </a:ext>
            </a:extLst>
          </p:cNvPr>
          <p:cNvSpPr>
            <a:spLocks noGrp="1"/>
          </p:cNvSpPr>
          <p:nvPr>
            <p:ph sz="quarter" idx="11"/>
          </p:nvPr>
        </p:nvSpPr>
        <p:spPr/>
        <p:txBody>
          <a:bodyPr/>
          <a:lstStyle/>
          <a:p>
            <a:endParaRPr lang="en-GB"/>
          </a:p>
        </p:txBody>
      </p:sp>
    </p:spTree>
    <p:extLst>
      <p:ext uri="{BB962C8B-B14F-4D97-AF65-F5344CB8AC3E}">
        <p14:creationId xmlns:p14="http://schemas.microsoft.com/office/powerpoint/2010/main" val="2077668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54F5669E-6D65-492D-BA3E-BD33D7DB2023}"/>
              </a:ext>
            </a:extLst>
          </p:cNvPr>
          <p:cNvSpPr>
            <a:spLocks noGrp="1"/>
          </p:cNvSpPr>
          <p:nvPr>
            <p:ph type="body" sz="quarter" idx="10"/>
          </p:nvPr>
        </p:nvSpPr>
        <p:spPr/>
        <p:txBody>
          <a:bodyPr/>
          <a:lstStyle/>
          <a:p>
            <a:endParaRPr lang="en-GB" dirty="0"/>
          </a:p>
        </p:txBody>
      </p:sp>
    </p:spTree>
    <p:extLst>
      <p:ext uri="{BB962C8B-B14F-4D97-AF65-F5344CB8AC3E}">
        <p14:creationId xmlns:p14="http://schemas.microsoft.com/office/powerpoint/2010/main" val="2978169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119CE35-31C0-4DD8-9F27-530C92009AB7}"/>
              </a:ext>
            </a:extLst>
          </p:cNvPr>
          <p:cNvSpPr>
            <a:spLocks noGrp="1"/>
          </p:cNvSpPr>
          <p:nvPr>
            <p:ph sz="quarter" idx="11"/>
          </p:nvPr>
        </p:nvSpPr>
        <p:spPr/>
        <p:txBody>
          <a:bodyPr/>
          <a:lstStyle/>
          <a:p>
            <a:endParaRPr lang="en-GB"/>
          </a:p>
        </p:txBody>
      </p:sp>
    </p:spTree>
    <p:extLst>
      <p:ext uri="{BB962C8B-B14F-4D97-AF65-F5344CB8AC3E}">
        <p14:creationId xmlns:p14="http://schemas.microsoft.com/office/powerpoint/2010/main" val="3960769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90C133-1471-4C44-A3D7-0096E62399BA}"/>
              </a:ext>
            </a:extLst>
          </p:cNvPr>
          <p:cNvSpPr txBox="1"/>
          <p:nvPr/>
        </p:nvSpPr>
        <p:spPr>
          <a:xfrm>
            <a:off x="576385" y="797510"/>
            <a:ext cx="7991229" cy="5016758"/>
          </a:xfrm>
          <a:prstGeom prst="rect">
            <a:avLst/>
          </a:prstGeom>
          <a:noFill/>
        </p:spPr>
        <p:txBody>
          <a:bodyPr wrap="square" rtlCol="0">
            <a:spAutoFit/>
          </a:bodyPr>
          <a:lstStyle/>
          <a:p>
            <a:r>
              <a:rPr lang="en-US" sz="1600" b="1" dirty="0"/>
              <a:t>Please carefully read the Instructions and Entry Criteria before completing this document - </a:t>
            </a:r>
            <a:r>
              <a:rPr lang="en-US" sz="1600" b="1" dirty="0">
                <a:hlinkClick r:id="rId2"/>
              </a:rPr>
              <a:t>https://asbp.org.uk/asbp-awards-2024/product-category</a:t>
            </a:r>
            <a:r>
              <a:rPr lang="en-US" sz="1600" b="1" dirty="0"/>
              <a:t>. </a:t>
            </a:r>
            <a:endParaRPr lang="en-US" sz="1600" b="1" dirty="0">
              <a:solidFill>
                <a:srgbClr val="FF0000"/>
              </a:solidFill>
            </a:endParaRPr>
          </a:p>
          <a:p>
            <a:endParaRPr lang="en-US" sz="1600" dirty="0"/>
          </a:p>
          <a:p>
            <a:r>
              <a:rPr lang="en-US" sz="1600" b="1" dirty="0"/>
              <a:t>Important! </a:t>
            </a:r>
            <a:r>
              <a:rPr lang="en-US" sz="1600" dirty="0"/>
              <a:t>Where applicable, please take into account and answer the following questions when you explain how your project excels in </a:t>
            </a:r>
            <a:r>
              <a:rPr lang="en-US" sz="1600" b="1" i="1" dirty="0"/>
              <a:t>each</a:t>
            </a:r>
            <a:r>
              <a:rPr lang="en-US" sz="1600" dirty="0"/>
              <a:t> Pillar.</a:t>
            </a:r>
          </a:p>
          <a:p>
            <a:endParaRPr lang="en-US" sz="1600" dirty="0"/>
          </a:p>
          <a:p>
            <a:pPr marL="285750" indent="-285750">
              <a:buFont typeface="Wingdings" panose="05000000000000000000" pitchFamily="2" charset="2"/>
              <a:buChar char="§"/>
            </a:pPr>
            <a:r>
              <a:rPr lang="en-GB" sz="1600" b="1" dirty="0"/>
              <a:t>Projects – </a:t>
            </a:r>
            <a:r>
              <a:rPr lang="en-GB" sz="1600" dirty="0"/>
              <a:t>Are there any particular projects/case studies that showcase the strengths of your product?</a:t>
            </a:r>
            <a:br>
              <a:rPr lang="en-GB" sz="1600" b="1" dirty="0"/>
            </a:br>
            <a:endParaRPr lang="en-GB" sz="1600" b="1" dirty="0"/>
          </a:p>
          <a:p>
            <a:pPr marL="285750" indent="-285750">
              <a:buFont typeface="Wingdings" panose="05000000000000000000" pitchFamily="2" charset="2"/>
              <a:buChar char="§"/>
            </a:pPr>
            <a:r>
              <a:rPr lang="en-GB" sz="1600" b="1" dirty="0"/>
              <a:t>Measured performance - </a:t>
            </a:r>
            <a:r>
              <a:rPr lang="en-GB" sz="1600" dirty="0"/>
              <a:t>Do you have any third-party accredited performance or life cycle analysis data for the product? I.e. Environmental Product Declaration, Cradle to Cradle, natureplus, Passivhaus, BBA, NHBC.</a:t>
            </a:r>
            <a:br>
              <a:rPr lang="en-GB" sz="1600" b="1" dirty="0"/>
            </a:br>
            <a:endParaRPr lang="en-GB" sz="1600" b="1" dirty="0"/>
          </a:p>
          <a:p>
            <a:pPr marL="285750" indent="-285750">
              <a:buFont typeface="Wingdings" panose="05000000000000000000" pitchFamily="2" charset="2"/>
              <a:buChar char="§"/>
            </a:pPr>
            <a:r>
              <a:rPr lang="en-GB" sz="1600" b="1" dirty="0"/>
              <a:t>Lessons learned - </a:t>
            </a:r>
            <a:r>
              <a:rPr lang="en-GB" sz="1600" dirty="0"/>
              <a:t>What lessons have been learned from the product’s development? Is there anything that could be improved?</a:t>
            </a:r>
            <a:br>
              <a:rPr lang="en-GB" sz="1600" b="1" dirty="0"/>
            </a:br>
            <a:endParaRPr lang="en-GB" sz="1600" b="1" dirty="0"/>
          </a:p>
          <a:p>
            <a:pPr marL="285750" indent="-285750">
              <a:buFont typeface="Wingdings" panose="05000000000000000000" pitchFamily="2" charset="2"/>
              <a:buChar char="§"/>
            </a:pPr>
            <a:r>
              <a:rPr lang="en-GB" sz="1600" b="1" dirty="0"/>
              <a:t>Replicability/scalability – </a:t>
            </a:r>
            <a:r>
              <a:rPr lang="en-GB" sz="1600" dirty="0"/>
              <a:t>Could the product be adopted/used at scale?</a:t>
            </a:r>
            <a:br>
              <a:rPr lang="en-GB" sz="1600" b="1" dirty="0"/>
            </a:br>
            <a:endParaRPr lang="en-GB" sz="1600" b="1" dirty="0"/>
          </a:p>
          <a:p>
            <a:pPr marL="285750" indent="-285750">
              <a:buFont typeface="Wingdings" panose="05000000000000000000" pitchFamily="2" charset="2"/>
              <a:buChar char="§"/>
            </a:pPr>
            <a:r>
              <a:rPr lang="en-GB" sz="1600" b="1" dirty="0"/>
              <a:t>Cost effectiveness/value – </a:t>
            </a:r>
            <a:r>
              <a:rPr lang="en-GB" sz="1600" dirty="0"/>
              <a:t>How is your product cost effective and how does it provide good value for the client/owner/occupant?</a:t>
            </a:r>
          </a:p>
        </p:txBody>
      </p:sp>
    </p:spTree>
    <p:extLst>
      <p:ext uri="{BB962C8B-B14F-4D97-AF65-F5344CB8AC3E}">
        <p14:creationId xmlns:p14="http://schemas.microsoft.com/office/powerpoint/2010/main" val="1769791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243C45CD-CF48-7C45-9969-0EB0CA52F04F}"/>
              </a:ext>
            </a:extLst>
          </p:cNvPr>
          <p:cNvSpPr>
            <a:spLocks noGrp="1"/>
          </p:cNvSpPr>
          <p:nvPr>
            <p:ph type="pic" sz="quarter" idx="10"/>
          </p:nvPr>
        </p:nvSpPr>
        <p:spPr/>
      </p:sp>
      <p:sp>
        <p:nvSpPr>
          <p:cNvPr id="3" name="Text Placeholder 2">
            <a:extLst>
              <a:ext uri="{FF2B5EF4-FFF2-40B4-BE49-F238E27FC236}">
                <a16:creationId xmlns:a16="http://schemas.microsoft.com/office/drawing/2014/main" id="{476E5BAE-D277-5849-BB74-8D5A34B0D3A6}"/>
              </a:ext>
            </a:extLst>
          </p:cNvPr>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1829162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033154F-1F73-495E-B251-047A8BF59840}"/>
              </a:ext>
            </a:extLst>
          </p:cNvPr>
          <p:cNvSpPr txBox="1"/>
          <p:nvPr/>
        </p:nvSpPr>
        <p:spPr>
          <a:xfrm>
            <a:off x="508002" y="1352550"/>
            <a:ext cx="6931025" cy="3293209"/>
          </a:xfrm>
          <a:prstGeom prst="rect">
            <a:avLst/>
          </a:prstGeom>
          <a:noFill/>
        </p:spPr>
        <p:txBody>
          <a:bodyPr wrap="square" rtlCol="0">
            <a:spAutoFit/>
          </a:bodyPr>
          <a:lstStyle/>
          <a:p>
            <a:r>
              <a:rPr lang="en-US" sz="1600" b="1" dirty="0"/>
              <a:t>Product name:</a:t>
            </a:r>
          </a:p>
          <a:p>
            <a:endParaRPr lang="en-US" sz="1600" dirty="0"/>
          </a:p>
          <a:p>
            <a:r>
              <a:rPr lang="en-US" sz="1600" b="1" dirty="0"/>
              <a:t>Manufacturer name:</a:t>
            </a:r>
          </a:p>
          <a:p>
            <a:endParaRPr lang="en-US" sz="1600" dirty="0"/>
          </a:p>
          <a:p>
            <a:r>
              <a:rPr lang="en-US" sz="1600" b="1" dirty="0"/>
              <a:t>Manufacture location:</a:t>
            </a:r>
          </a:p>
          <a:p>
            <a:endParaRPr lang="en-US" sz="1600" b="1" dirty="0"/>
          </a:p>
          <a:p>
            <a:r>
              <a:rPr lang="en-US" sz="1600" b="1" dirty="0"/>
              <a:t>Product type (i.e. insulation):</a:t>
            </a:r>
          </a:p>
          <a:p>
            <a:endParaRPr lang="en-US" sz="1600" b="1" dirty="0"/>
          </a:p>
          <a:p>
            <a:r>
              <a:rPr lang="en-US" sz="1600" b="1" dirty="0"/>
              <a:t>Application (i.e. floor, roof):</a:t>
            </a:r>
          </a:p>
          <a:p>
            <a:endParaRPr lang="en-US" sz="1600" b="1" dirty="0"/>
          </a:p>
          <a:p>
            <a:r>
              <a:rPr lang="en-US" sz="1600" b="1" dirty="0"/>
              <a:t>Thermal conductivity (if applicable):</a:t>
            </a:r>
            <a:endParaRPr lang="en-US" sz="1600" dirty="0"/>
          </a:p>
          <a:p>
            <a:endParaRPr lang="en-US" sz="1600" dirty="0"/>
          </a:p>
          <a:p>
            <a:r>
              <a:rPr lang="en-US" sz="1600" b="1" dirty="0"/>
              <a:t>Other:</a:t>
            </a:r>
          </a:p>
        </p:txBody>
      </p:sp>
    </p:spTree>
    <p:extLst>
      <p:ext uri="{BB962C8B-B14F-4D97-AF65-F5344CB8AC3E}">
        <p14:creationId xmlns:p14="http://schemas.microsoft.com/office/powerpoint/2010/main" val="1334177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9D75EB5-95C1-40B8-86D7-F376B6B5B5EC}"/>
              </a:ext>
            </a:extLst>
          </p:cNvPr>
          <p:cNvSpPr>
            <a:spLocks noGrp="1"/>
          </p:cNvSpPr>
          <p:nvPr>
            <p:ph type="body" sz="quarter" idx="10"/>
          </p:nvPr>
        </p:nvSpPr>
        <p:spPr/>
        <p:txBody>
          <a:bodyPr/>
          <a:lstStyle/>
          <a:p>
            <a:endParaRPr lang="en-GB" dirty="0"/>
          </a:p>
        </p:txBody>
      </p:sp>
    </p:spTree>
    <p:extLst>
      <p:ext uri="{BB962C8B-B14F-4D97-AF65-F5344CB8AC3E}">
        <p14:creationId xmlns:p14="http://schemas.microsoft.com/office/powerpoint/2010/main" val="1287844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0C87826F-E58C-4A4C-BDAF-C62221845671}"/>
              </a:ext>
            </a:extLst>
          </p:cNvPr>
          <p:cNvSpPr>
            <a:spLocks noGrp="1"/>
          </p:cNvSpPr>
          <p:nvPr>
            <p:ph sz="quarter" idx="11"/>
          </p:nvPr>
        </p:nvSpPr>
        <p:spPr/>
        <p:txBody>
          <a:bodyPr/>
          <a:lstStyle/>
          <a:p>
            <a:endParaRPr lang="en-GB"/>
          </a:p>
        </p:txBody>
      </p:sp>
    </p:spTree>
    <p:extLst>
      <p:ext uri="{BB962C8B-B14F-4D97-AF65-F5344CB8AC3E}">
        <p14:creationId xmlns:p14="http://schemas.microsoft.com/office/powerpoint/2010/main" val="3383903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EB215EA-6240-4E5E-8B1E-D85260F0E183}"/>
              </a:ext>
            </a:extLst>
          </p:cNvPr>
          <p:cNvSpPr>
            <a:spLocks noGrp="1"/>
          </p:cNvSpPr>
          <p:nvPr>
            <p:ph type="body" sz="quarter" idx="10"/>
          </p:nvPr>
        </p:nvSpPr>
        <p:spPr/>
        <p:txBody>
          <a:bodyPr/>
          <a:lstStyle/>
          <a:p>
            <a:endParaRPr lang="en-GB" dirty="0"/>
          </a:p>
        </p:txBody>
      </p:sp>
    </p:spTree>
    <p:extLst>
      <p:ext uri="{BB962C8B-B14F-4D97-AF65-F5344CB8AC3E}">
        <p14:creationId xmlns:p14="http://schemas.microsoft.com/office/powerpoint/2010/main" val="501252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7D7A2B-920B-4653-9601-D67B84BC24F6}"/>
              </a:ext>
            </a:extLst>
          </p:cNvPr>
          <p:cNvSpPr>
            <a:spLocks noGrp="1"/>
          </p:cNvSpPr>
          <p:nvPr>
            <p:ph sz="quarter" idx="11"/>
          </p:nvPr>
        </p:nvSpPr>
        <p:spPr/>
        <p:txBody>
          <a:bodyPr/>
          <a:lstStyle/>
          <a:p>
            <a:endParaRPr lang="en-GB"/>
          </a:p>
        </p:txBody>
      </p:sp>
    </p:spTree>
    <p:extLst>
      <p:ext uri="{BB962C8B-B14F-4D97-AF65-F5344CB8AC3E}">
        <p14:creationId xmlns:p14="http://schemas.microsoft.com/office/powerpoint/2010/main" val="3370793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D1B8F7E-05BD-4FEA-BBAB-5958A6509AAF}"/>
              </a:ext>
            </a:extLst>
          </p:cNvPr>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3841897442"/>
      </p:ext>
    </p:extLst>
  </p:cSld>
  <p:clrMapOvr>
    <a:masterClrMapping/>
  </p:clrMapOvr>
</p:sld>
</file>

<file path=ppt/theme/theme1.xml><?xml version="1.0" encoding="utf-8"?>
<a:theme xmlns:a="http://schemas.openxmlformats.org/drawingml/2006/main" name="ASBP theme">
  <a:themeElements>
    <a:clrScheme name="ASBP">
      <a:dk1>
        <a:srgbClr val="000000"/>
      </a:dk1>
      <a:lt1>
        <a:srgbClr val="FFFFFF"/>
      </a:lt1>
      <a:dk2>
        <a:srgbClr val="424242"/>
      </a:dk2>
      <a:lt2>
        <a:srgbClr val="EEECE1"/>
      </a:lt2>
      <a:accent1>
        <a:srgbClr val="DA5523"/>
      </a:accent1>
      <a:accent2>
        <a:srgbClr val="C0504D"/>
      </a:accent2>
      <a:accent3>
        <a:srgbClr val="9BBB59"/>
      </a:accent3>
      <a:accent4>
        <a:srgbClr val="8064A2"/>
      </a:accent4>
      <a:accent5>
        <a:srgbClr val="4BACC6"/>
      </a:accent5>
      <a:accent6>
        <a:srgbClr val="F79646"/>
      </a:accent6>
      <a:hlink>
        <a:srgbClr val="DA5523"/>
      </a:hlink>
      <a:folHlink>
        <a:srgbClr val="79797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ASBP theme" id="{2E7F8F9E-8AAB-4EDB-BE02-2B139C0E5555}" vid="{F3F98E1A-1C34-4799-AA34-B1A069D3A9B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ASBP theme</Template>
  <TotalTime>8514</TotalTime>
  <Words>208</Words>
  <Application>Microsoft Macintosh PowerPoint</Application>
  <PresentationFormat>On-screen Show (4:3)</PresentationFormat>
  <Paragraphs>22</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Wingdings</vt:lpstr>
      <vt:lpstr>Wingdings 3</vt:lpstr>
      <vt:lpstr>ASBP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ASBP Awards Supplementary Information Template</dc:title>
  <dc:creator>Richard Broad</dc:creator>
  <cp:lastModifiedBy>Richard Broad</cp:lastModifiedBy>
  <cp:revision>143</cp:revision>
  <dcterms:created xsi:type="dcterms:W3CDTF">2017-10-09T11:46:48Z</dcterms:created>
  <dcterms:modified xsi:type="dcterms:W3CDTF">2023-09-04T13:42:52Z</dcterms:modified>
</cp:coreProperties>
</file>