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2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2"/>
  </p:notesMasterIdLst>
  <p:sldIdLst>
    <p:sldId id="256" r:id="rId3"/>
    <p:sldId id="282" r:id="rId4"/>
    <p:sldId id="293" r:id="rId5"/>
    <p:sldId id="294" r:id="rId6"/>
    <p:sldId id="299" r:id="rId7"/>
    <p:sldId id="295" r:id="rId8"/>
    <p:sldId id="297" r:id="rId9"/>
    <p:sldId id="301" r:id="rId10"/>
    <p:sldId id="30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n Halfyard" initials="LH" lastIdx="1" clrIdx="0">
    <p:extLst>
      <p:ext uri="{19B8F6BF-5375-455C-9EA6-DF929625EA0E}">
        <p15:presenceInfo xmlns:p15="http://schemas.microsoft.com/office/powerpoint/2012/main" userId="S::lian@protection.co.uk::42c00164-8e45-47fa-862e-d6bbb086a5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81C4"/>
    <a:srgbClr val="61BC9F"/>
    <a:srgbClr val="1A1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661"/>
  </p:normalViewPr>
  <p:slideViewPr>
    <p:cSldViewPr snapToGrid="0" snapToObjects="1" showGuides="1">
      <p:cViewPr varScale="1">
        <p:scale>
          <a:sx n="98" d="100"/>
          <a:sy n="98" d="100"/>
        </p:scale>
        <p:origin x="43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479AA-90FB-48D9-B92A-9390FFB347EB}" type="datetimeFigureOut">
              <a:rPr lang="en-GB" smtClean="0"/>
              <a:t>01/12/2021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D6F9-7711-4B91-875E-115339F71BE1}" type="slidenum">
              <a:rPr lang="en-GB" smtClean="0"/>
              <a:t>‹#›</a:t>
            </a:fld>
            <a:endParaRPr lang="en-GB" dirty="0"/>
          </a:p>
        </p:txBody>
      </p:sp>
    </p:spTree>
    <p:extLst>
      <p:ext uri="{BB962C8B-B14F-4D97-AF65-F5344CB8AC3E}">
        <p14:creationId xmlns:p14="http://schemas.microsoft.com/office/powerpoint/2010/main" val="2123121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204664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2887486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2547017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718919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392170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1168653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1739380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233266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1180764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2106553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13A890-E0A3-45C1-AC5D-FB5B122322E2}" type="datetimeFigureOut">
              <a:rPr lang="en-GB" smtClean="0"/>
              <a:t>01/12/2021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187BF5-58A3-4666-B44A-036FB4A68109}" type="slidenum">
              <a:rPr lang="en-GB" smtClean="0"/>
              <a:t>‹#›</a:t>
            </a:fld>
            <a:endParaRPr lang="en-GB" dirty="0"/>
          </a:p>
        </p:txBody>
      </p:sp>
    </p:spTree>
    <p:extLst>
      <p:ext uri="{BB962C8B-B14F-4D97-AF65-F5344CB8AC3E}">
        <p14:creationId xmlns:p14="http://schemas.microsoft.com/office/powerpoint/2010/main" val="1597462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9A04C2-DEBF-9F4E-AFC9-78102073DD53}"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39BC18-AE49-E14E-B570-F2A02CFC7AAD}"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A04C2-DEBF-9F4E-AFC9-78102073DD53}" type="datetimeFigureOut">
              <a:rPr lang="en-US" smtClean="0"/>
              <a:t>12/1/2021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9BC18-AE49-E14E-B570-F2A02CFC7AAD}"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3A890-E0A3-45C1-AC5D-FB5B122322E2}" type="datetimeFigureOut">
              <a:rPr lang="en-GB" smtClean="0"/>
              <a:t>01/12/2021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87BF5-58A3-4666-B44A-036FB4A68109}" type="slidenum">
              <a:rPr lang="en-GB" smtClean="0"/>
              <a:t>‹#›</a:t>
            </a:fld>
            <a:endParaRPr lang="en-GB" dirty="0"/>
          </a:p>
        </p:txBody>
      </p:sp>
    </p:spTree>
    <p:extLst>
      <p:ext uri="{BB962C8B-B14F-4D97-AF65-F5344CB8AC3E}">
        <p14:creationId xmlns:p14="http://schemas.microsoft.com/office/powerpoint/2010/main" val="15100688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2.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8C4F0-9326-4340-AE1B-2271CC39928A}"/>
              </a:ext>
            </a:extLst>
          </p:cNvPr>
          <p:cNvPicPr>
            <a:picLocks noChangeAspect="1"/>
          </p:cNvPicPr>
          <p:nvPr/>
        </p:nvPicPr>
        <p:blipFill rotWithShape="1">
          <a:blip r:embed="rId2"/>
          <a:srcRect r="22194" b="28027"/>
          <a:stretch/>
        </p:blipFill>
        <p:spPr>
          <a:xfrm rot="10800000">
            <a:off x="1" y="0"/>
            <a:ext cx="12192000" cy="6857998"/>
          </a:xfrm>
          <a:prstGeom prst="rect">
            <a:avLst/>
          </a:prstGeom>
        </p:spPr>
      </p:pic>
      <p:sp>
        <p:nvSpPr>
          <p:cNvPr id="26" name="Freeform: Shape 2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A2A48E75-655F-4FD4-930E-210827019D3B}"/>
              </a:ext>
            </a:extLst>
          </p:cNvPr>
          <p:cNvSpPr>
            <a:spLocks noGrp="1"/>
          </p:cNvSpPr>
          <p:nvPr>
            <p:ph type="ctrTitle"/>
          </p:nvPr>
        </p:nvSpPr>
        <p:spPr>
          <a:xfrm>
            <a:off x="285871" y="2327811"/>
            <a:ext cx="5571441" cy="2747155"/>
          </a:xfrm>
        </p:spPr>
        <p:txBody>
          <a:bodyPr anchor="t">
            <a:noAutofit/>
          </a:bodyPr>
          <a:lstStyle/>
          <a:p>
            <a:pPr algn="l"/>
            <a:r>
              <a:rPr lang="en-GB" sz="4000" b="1" dirty="0">
                <a:latin typeface="Open Sans Extrabold" panose="020B0906030804020204" pitchFamily="34" charset="0"/>
                <a:ea typeface="Open Sans Extrabold" panose="020B0906030804020204" pitchFamily="34" charset="0"/>
                <a:cs typeface="Open Sans Extrabold" panose="020B0906030804020204" pitchFamily="34" charset="0"/>
              </a:rPr>
              <a:t>INTRODUCING THE PROPLEX CLOSEDLOOP REMANUFACTURING SCHEME</a:t>
            </a:r>
          </a:p>
        </p:txBody>
      </p:sp>
      <p:pic>
        <p:nvPicPr>
          <p:cNvPr id="6" name="Picture 5" descr="A picture containing text, clipart&#10;&#10;Description automatically generated">
            <a:extLst>
              <a:ext uri="{FF2B5EF4-FFF2-40B4-BE49-F238E27FC236}">
                <a16:creationId xmlns:a16="http://schemas.microsoft.com/office/drawing/2014/main" id="{7CE605B0-3AAD-477D-B0B8-29D55731B9C2}"/>
              </a:ext>
            </a:extLst>
          </p:cNvPr>
          <p:cNvPicPr>
            <a:picLocks noChangeAspect="1"/>
          </p:cNvPicPr>
          <p:nvPr/>
        </p:nvPicPr>
        <p:blipFill>
          <a:blip r:embed="rId3"/>
          <a:stretch>
            <a:fillRect/>
          </a:stretch>
        </p:blipFill>
        <p:spPr>
          <a:xfrm>
            <a:off x="7269945" y="2072036"/>
            <a:ext cx="4158808" cy="1547463"/>
          </a:xfrm>
          <a:prstGeom prst="rect">
            <a:avLst/>
          </a:prstGeom>
        </p:spPr>
      </p:pic>
      <p:pic>
        <p:nvPicPr>
          <p:cNvPr id="7" name="Picture 6">
            <a:extLst>
              <a:ext uri="{FF2B5EF4-FFF2-40B4-BE49-F238E27FC236}">
                <a16:creationId xmlns:a16="http://schemas.microsoft.com/office/drawing/2014/main" id="{C5365249-FB5E-4B7E-9982-FF65524835E9}"/>
              </a:ext>
            </a:extLst>
          </p:cNvPr>
          <p:cNvPicPr>
            <a:picLocks noChangeAspect="1"/>
          </p:cNvPicPr>
          <p:nvPr/>
        </p:nvPicPr>
        <p:blipFill>
          <a:blip r:embed="rId4"/>
          <a:stretch>
            <a:fillRect/>
          </a:stretch>
        </p:blipFill>
        <p:spPr>
          <a:xfrm>
            <a:off x="7361286" y="4000500"/>
            <a:ext cx="3976126" cy="933463"/>
          </a:xfrm>
          <a:prstGeom prst="rect">
            <a:avLst/>
          </a:prstGeom>
        </p:spPr>
      </p:pic>
    </p:spTree>
    <p:extLst>
      <p:ext uri="{BB962C8B-B14F-4D97-AF65-F5344CB8AC3E}">
        <p14:creationId xmlns:p14="http://schemas.microsoft.com/office/powerpoint/2010/main" val="1579136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44720" cy="6858000"/>
          </a:xfrm>
          <a:prstGeom prst="rect">
            <a:avLst/>
          </a:prstGeom>
        </p:spPr>
      </p:pic>
      <p:sp>
        <p:nvSpPr>
          <p:cNvPr id="8" name="TextBox 7"/>
          <p:cNvSpPr txBox="1"/>
          <p:nvPr/>
        </p:nvSpPr>
        <p:spPr>
          <a:xfrm>
            <a:off x="241299" y="512838"/>
            <a:ext cx="4290060" cy="954107"/>
          </a:xfrm>
          <a:prstGeom prst="rect">
            <a:avLst/>
          </a:prstGeom>
          <a:noFill/>
        </p:spPr>
        <p:txBody>
          <a:bodyPr wrap="square" rtlCol="0">
            <a:spAutoFit/>
          </a:bodyPr>
          <a:lstStyle/>
          <a:p>
            <a:r>
              <a:rPr lang="en-GB" sz="2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CREATING A SUSTAINABLE FUTURE</a:t>
            </a:r>
          </a:p>
        </p:txBody>
      </p:sp>
      <p:pic>
        <p:nvPicPr>
          <p:cNvPr id="7" name="Picture 6" descr="A picture containing text, clipart&#10;&#10;Description automatically generated">
            <a:extLst>
              <a:ext uri="{FF2B5EF4-FFF2-40B4-BE49-F238E27FC236}">
                <a16:creationId xmlns:a16="http://schemas.microsoft.com/office/drawing/2014/main" id="{3456AF5B-D9A2-41E7-B8E9-DD951FBB05C1}"/>
              </a:ext>
            </a:extLst>
          </p:cNvPr>
          <p:cNvPicPr>
            <a:picLocks noChangeAspect="1"/>
          </p:cNvPicPr>
          <p:nvPr/>
        </p:nvPicPr>
        <p:blipFill>
          <a:blip r:embed="rId5"/>
          <a:stretch>
            <a:fillRect/>
          </a:stretch>
        </p:blipFill>
        <p:spPr>
          <a:xfrm>
            <a:off x="10380133" y="158908"/>
            <a:ext cx="1633748" cy="607906"/>
          </a:xfrm>
          <a:prstGeom prst="rect">
            <a:avLst/>
          </a:prstGeom>
        </p:spPr>
      </p:pic>
      <p:pic>
        <p:nvPicPr>
          <p:cNvPr id="11" name="Picture 10">
            <a:extLst>
              <a:ext uri="{FF2B5EF4-FFF2-40B4-BE49-F238E27FC236}">
                <a16:creationId xmlns:a16="http://schemas.microsoft.com/office/drawing/2014/main" id="{7C3CFE33-0C68-4DA4-927B-24F65176382F}"/>
              </a:ext>
            </a:extLst>
          </p:cNvPr>
          <p:cNvPicPr>
            <a:picLocks noChangeAspect="1"/>
          </p:cNvPicPr>
          <p:nvPr/>
        </p:nvPicPr>
        <p:blipFill>
          <a:blip r:embed="rId6"/>
          <a:stretch>
            <a:fillRect/>
          </a:stretch>
        </p:blipFill>
        <p:spPr>
          <a:xfrm>
            <a:off x="8855764" y="6607024"/>
            <a:ext cx="3280259" cy="231098"/>
          </a:xfrm>
          <a:prstGeom prst="rect">
            <a:avLst/>
          </a:prstGeom>
        </p:spPr>
      </p:pic>
      <p:pic>
        <p:nvPicPr>
          <p:cNvPr id="3" name="PROTEC HERO MASTER 8mb">
            <a:hlinkClick r:id="" action="ppaction://media"/>
            <a:extLst>
              <a:ext uri="{FF2B5EF4-FFF2-40B4-BE49-F238E27FC236}">
                <a16:creationId xmlns:a16="http://schemas.microsoft.com/office/drawing/2014/main" id="{C95EE924-6E4E-4EC0-93AE-2A969D35DEB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87063" y="1466945"/>
            <a:ext cx="7328138" cy="4122077"/>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229EAA08-3A5B-452D-A135-F87F93960707}"/>
              </a:ext>
            </a:extLst>
          </p:cNvPr>
          <p:cNvPicPr>
            <a:picLocks noChangeAspect="1"/>
          </p:cNvPicPr>
          <p:nvPr/>
        </p:nvPicPr>
        <p:blipFill>
          <a:blip r:embed="rId8"/>
          <a:stretch>
            <a:fillRect/>
          </a:stretch>
        </p:blipFill>
        <p:spPr>
          <a:xfrm>
            <a:off x="5023077" y="210974"/>
            <a:ext cx="2145846" cy="503774"/>
          </a:xfrm>
          <a:prstGeom prst="rect">
            <a:avLst/>
          </a:prstGeom>
        </p:spPr>
      </p:pic>
    </p:spTree>
    <p:extLst>
      <p:ext uri="{BB962C8B-B14F-4D97-AF65-F5344CB8AC3E}">
        <p14:creationId xmlns:p14="http://schemas.microsoft.com/office/powerpoint/2010/main" val="210686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4720" cy="6858000"/>
          </a:xfrm>
          <a:prstGeom prst="rect">
            <a:avLst/>
          </a:prstGeom>
        </p:spPr>
      </p:pic>
      <p:sp>
        <p:nvSpPr>
          <p:cNvPr id="8" name="TextBox 7"/>
          <p:cNvSpPr txBox="1"/>
          <p:nvPr/>
        </p:nvSpPr>
        <p:spPr>
          <a:xfrm>
            <a:off x="241299" y="512838"/>
            <a:ext cx="4290060" cy="1815882"/>
          </a:xfrm>
          <a:prstGeom prst="rect">
            <a:avLst/>
          </a:prstGeom>
          <a:noFill/>
        </p:spPr>
        <p:txBody>
          <a:bodyPr wrap="square" rtlCol="0">
            <a:spAutoFit/>
          </a:bodyPr>
          <a:lstStyle/>
          <a:p>
            <a:r>
              <a:rPr lang="en-GB" sz="2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WHAT IS THE PROPLEX CLOSEDLOOP REMANUFACTURING SCHEME?</a:t>
            </a:r>
          </a:p>
        </p:txBody>
      </p:sp>
      <p:pic>
        <p:nvPicPr>
          <p:cNvPr id="7" name="Picture 6" descr="A picture containing text, clipart&#10;&#10;Description automatically generated">
            <a:extLst>
              <a:ext uri="{FF2B5EF4-FFF2-40B4-BE49-F238E27FC236}">
                <a16:creationId xmlns:a16="http://schemas.microsoft.com/office/drawing/2014/main" id="{3456AF5B-D9A2-41E7-B8E9-DD951FBB05C1}"/>
              </a:ext>
            </a:extLst>
          </p:cNvPr>
          <p:cNvPicPr>
            <a:picLocks noChangeAspect="1"/>
          </p:cNvPicPr>
          <p:nvPr/>
        </p:nvPicPr>
        <p:blipFill>
          <a:blip r:embed="rId3"/>
          <a:stretch>
            <a:fillRect/>
          </a:stretch>
        </p:blipFill>
        <p:spPr>
          <a:xfrm>
            <a:off x="10380133" y="158908"/>
            <a:ext cx="1633748" cy="607906"/>
          </a:xfrm>
          <a:prstGeom prst="rect">
            <a:avLst/>
          </a:prstGeom>
        </p:spPr>
      </p:pic>
      <p:pic>
        <p:nvPicPr>
          <p:cNvPr id="11" name="Picture 10">
            <a:extLst>
              <a:ext uri="{FF2B5EF4-FFF2-40B4-BE49-F238E27FC236}">
                <a16:creationId xmlns:a16="http://schemas.microsoft.com/office/drawing/2014/main" id="{7C3CFE33-0C68-4DA4-927B-24F65176382F}"/>
              </a:ext>
            </a:extLst>
          </p:cNvPr>
          <p:cNvPicPr>
            <a:picLocks noChangeAspect="1"/>
          </p:cNvPicPr>
          <p:nvPr/>
        </p:nvPicPr>
        <p:blipFill>
          <a:blip r:embed="rId4"/>
          <a:stretch>
            <a:fillRect/>
          </a:stretch>
        </p:blipFill>
        <p:spPr>
          <a:xfrm>
            <a:off x="8855764" y="6607024"/>
            <a:ext cx="3280259" cy="231098"/>
          </a:xfrm>
          <a:prstGeom prst="rect">
            <a:avLst/>
          </a:prstGeom>
        </p:spPr>
      </p:pic>
      <p:sp>
        <p:nvSpPr>
          <p:cNvPr id="13" name="TextBox 12">
            <a:extLst>
              <a:ext uri="{FF2B5EF4-FFF2-40B4-BE49-F238E27FC236}">
                <a16:creationId xmlns:a16="http://schemas.microsoft.com/office/drawing/2014/main" id="{A0695756-CD81-4E56-88D8-8766527D9E74}"/>
              </a:ext>
            </a:extLst>
          </p:cNvPr>
          <p:cNvSpPr txBox="1"/>
          <p:nvPr/>
        </p:nvSpPr>
        <p:spPr>
          <a:xfrm>
            <a:off x="4972853" y="1328665"/>
            <a:ext cx="7150004" cy="369332"/>
          </a:xfrm>
          <a:prstGeom prst="rect">
            <a:avLst/>
          </a:prstGeom>
          <a:noFill/>
        </p:spPr>
        <p:txBody>
          <a:bodyPr wrap="square" rtlCol="0">
            <a:spAutoFit/>
          </a:bodyPr>
          <a:lstStyle/>
          <a:p>
            <a:pPr>
              <a:buClr>
                <a:srgbClr val="1681C4"/>
              </a:buClr>
              <a:tabLst>
                <a:tab pos="271463" algn="l"/>
              </a:tabLst>
            </a:pPr>
            <a:r>
              <a:rPr lang="en-GB" sz="1800" b="1" dirty="0">
                <a:solidFill>
                  <a:srgbClr val="1681C4"/>
                </a:solidFill>
                <a:effectLst/>
                <a:latin typeface="Open Sans" panose="020B0606030504020204" pitchFamily="34" charset="0"/>
                <a:ea typeface="Open Sans" panose="020B0606030504020204" pitchFamily="34" charset="0"/>
                <a:cs typeface="Open Sans" panose="020B0606030504020204" pitchFamily="34" charset="0"/>
              </a:rPr>
              <a:t>PROTECTING YOUR PROJECTS AND OUR PLANET</a:t>
            </a:r>
            <a:endParaRPr lang="en-GB" sz="1400" b="1" dirty="0">
              <a:solidFill>
                <a:srgbClr val="1681C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541A4C22-B53D-4BDF-9B3E-4153B1012DDA}"/>
              </a:ext>
            </a:extLst>
          </p:cNvPr>
          <p:cNvSpPr txBox="1"/>
          <p:nvPr/>
        </p:nvSpPr>
        <p:spPr>
          <a:xfrm>
            <a:off x="4972853" y="1758007"/>
            <a:ext cx="6977848" cy="1754326"/>
          </a:xfrm>
          <a:prstGeom prst="rect">
            <a:avLst/>
          </a:prstGeom>
          <a:noFill/>
        </p:spPr>
        <p:txBody>
          <a:bodyPr wrap="square" rtlCol="0">
            <a:spAutoFit/>
          </a:bodyPr>
          <a:lstStyle/>
          <a:p>
            <a:pPr>
              <a:buClr>
                <a:srgbClr val="1681C4"/>
              </a:buClr>
              <a:tabLst>
                <a:tab pos="271463" algn="l"/>
              </a:tabLst>
            </a:pPr>
            <a:r>
              <a:rPr lang="en-GB"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SAVE MONEY and REDUCE CARBON with our Proplex ClosedLoop Remanufacturing Scheme. </a:t>
            </a:r>
          </a:p>
          <a:p>
            <a:pPr>
              <a:buClr>
                <a:srgbClr val="1681C4"/>
              </a:buClr>
              <a:tabLst>
                <a:tab pos="271463" algn="l"/>
              </a:tabLst>
            </a:pPr>
            <a:endParaRPr lang="en-GB"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buClr>
                <a:srgbClr val="1681C4"/>
              </a:buClr>
              <a:tabLst>
                <a:tab pos="271463" algn="l"/>
              </a:tabLst>
            </a:pPr>
            <a:r>
              <a:rPr lang="en-GB"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Our award-winning scheme recovers used Proplex temporary protection so we can recycle it and remanufacture it into new temporary protection sheets.</a:t>
            </a:r>
            <a:endPar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descr="A picture containing text, floor, indoor&#10;&#10;Description automatically generated">
            <a:extLst>
              <a:ext uri="{FF2B5EF4-FFF2-40B4-BE49-F238E27FC236}">
                <a16:creationId xmlns:a16="http://schemas.microsoft.com/office/drawing/2014/main" id="{E52D3EB2-2744-4D74-B6E5-90D90CE98A42}"/>
              </a:ext>
            </a:extLst>
          </p:cNvPr>
          <p:cNvPicPr>
            <a:picLocks noChangeAspect="1"/>
          </p:cNvPicPr>
          <p:nvPr/>
        </p:nvPicPr>
        <p:blipFill>
          <a:blip r:embed="rId5"/>
          <a:stretch>
            <a:fillRect/>
          </a:stretch>
        </p:blipFill>
        <p:spPr>
          <a:xfrm>
            <a:off x="6331527" y="3915938"/>
            <a:ext cx="4073350" cy="2291260"/>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4F29A24C-2AE3-4745-A31B-11289C49BFD1}"/>
              </a:ext>
            </a:extLst>
          </p:cNvPr>
          <p:cNvPicPr>
            <a:picLocks noChangeAspect="1"/>
          </p:cNvPicPr>
          <p:nvPr/>
        </p:nvPicPr>
        <p:blipFill>
          <a:blip r:embed="rId6"/>
          <a:stretch>
            <a:fillRect/>
          </a:stretch>
        </p:blipFill>
        <p:spPr>
          <a:xfrm>
            <a:off x="5023077" y="210974"/>
            <a:ext cx="2145846" cy="503774"/>
          </a:xfrm>
          <a:prstGeom prst="rect">
            <a:avLst/>
          </a:prstGeom>
        </p:spPr>
      </p:pic>
      <p:pic>
        <p:nvPicPr>
          <p:cNvPr id="15" name="Picture 14" descr="Logo, icon&#10;&#10;Description automatically generated">
            <a:extLst>
              <a:ext uri="{FF2B5EF4-FFF2-40B4-BE49-F238E27FC236}">
                <a16:creationId xmlns:a16="http://schemas.microsoft.com/office/drawing/2014/main" id="{44A9B3AD-CA8B-4197-AF31-D3C118EECE2C}"/>
              </a:ext>
            </a:extLst>
          </p:cNvPr>
          <p:cNvPicPr>
            <a:picLocks noChangeAspect="1"/>
          </p:cNvPicPr>
          <p:nvPr/>
        </p:nvPicPr>
        <p:blipFill>
          <a:blip r:embed="rId7"/>
          <a:stretch>
            <a:fillRect/>
          </a:stretch>
        </p:blipFill>
        <p:spPr>
          <a:xfrm>
            <a:off x="313292" y="3429000"/>
            <a:ext cx="4030021" cy="767743"/>
          </a:xfrm>
          <a:prstGeom prst="rect">
            <a:avLst/>
          </a:prstGeom>
        </p:spPr>
      </p:pic>
      <p:sp>
        <p:nvSpPr>
          <p:cNvPr id="17" name="TextBox 16">
            <a:extLst>
              <a:ext uri="{FF2B5EF4-FFF2-40B4-BE49-F238E27FC236}">
                <a16:creationId xmlns:a16="http://schemas.microsoft.com/office/drawing/2014/main" id="{58CA6E85-2866-4586-87D4-1BB48D0DA8D9}"/>
              </a:ext>
            </a:extLst>
          </p:cNvPr>
          <p:cNvSpPr txBox="1"/>
          <p:nvPr/>
        </p:nvSpPr>
        <p:spPr>
          <a:xfrm>
            <a:off x="227205" y="4458937"/>
            <a:ext cx="3401820" cy="1569660"/>
          </a:xfrm>
          <a:prstGeom prst="rect">
            <a:avLst/>
          </a:prstGeom>
          <a:noFill/>
        </p:spPr>
        <p:txBody>
          <a:bodyPr wrap="square">
            <a:spAutoFit/>
          </a:bodyPr>
          <a:lstStyle/>
          <a:p>
            <a:r>
              <a:rPr lang="en-GB" sz="1600" b="1" dirty="0">
                <a:solidFill>
                  <a:srgbClr val="61BC9F"/>
                </a:solidFill>
                <a:latin typeface="Open Sans" panose="020B0606030504020204" pitchFamily="34" charset="0"/>
                <a:ea typeface="Open Sans" panose="020B0606030504020204" pitchFamily="34" charset="0"/>
                <a:cs typeface="Open Sans" panose="020B0606030504020204" pitchFamily="34" charset="0"/>
              </a:rPr>
              <a:t>For every tonne of Proplex you send back to us for recycling and remanufacturing, the carbon saving  is equivalent to 50 mature trees growing for one year. </a:t>
            </a:r>
          </a:p>
        </p:txBody>
      </p:sp>
      <p:pic>
        <p:nvPicPr>
          <p:cNvPr id="18" name="Picture 17" descr="Icon&#10;&#10;Description automatically generated">
            <a:extLst>
              <a:ext uri="{FF2B5EF4-FFF2-40B4-BE49-F238E27FC236}">
                <a16:creationId xmlns:a16="http://schemas.microsoft.com/office/drawing/2014/main" id="{DE97716E-38F0-46F1-B7C0-CCBF4DDDF298}"/>
              </a:ext>
            </a:extLst>
          </p:cNvPr>
          <p:cNvPicPr>
            <a:picLocks noChangeAspect="1"/>
          </p:cNvPicPr>
          <p:nvPr/>
        </p:nvPicPr>
        <p:blipFill>
          <a:blip r:embed="rId8"/>
          <a:stretch>
            <a:fillRect/>
          </a:stretch>
        </p:blipFill>
        <p:spPr>
          <a:xfrm>
            <a:off x="3221444" y="5079934"/>
            <a:ext cx="1461845" cy="1461845"/>
          </a:xfrm>
          <a:prstGeom prst="rect">
            <a:avLst/>
          </a:prstGeom>
        </p:spPr>
      </p:pic>
    </p:spTree>
    <p:extLst>
      <p:ext uri="{BB962C8B-B14F-4D97-AF65-F5344CB8AC3E}">
        <p14:creationId xmlns:p14="http://schemas.microsoft.com/office/powerpoint/2010/main" val="150679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E6347EF1-A389-42DA-98AD-4F852877509F}"/>
              </a:ext>
            </a:extLst>
          </p:cNvPr>
          <p:cNvSpPr txBox="1"/>
          <p:nvPr/>
        </p:nvSpPr>
        <p:spPr>
          <a:xfrm>
            <a:off x="4986018" y="1296685"/>
            <a:ext cx="6845955" cy="487825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
                <a:srgbClr val="1681C4"/>
              </a:buClr>
              <a:buSzTx/>
              <a:tabLst/>
              <a:defRPr/>
            </a:pPr>
            <a:r>
              <a:rPr kumimoji="0" lang="en-GB" b="1" i="0" u="none" strike="noStrike" kern="1200" cap="none" spc="0" normalizeH="0" baseline="0" noProof="0" dirty="0">
                <a:ln>
                  <a:noFill/>
                </a:ln>
                <a:solidFill>
                  <a:srgbClr val="1681C4"/>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FEATURES &amp; BENEFITS</a:t>
            </a:r>
          </a:p>
          <a:p>
            <a:pPr marL="285750" marR="0" lvl="0" indent="-285750" algn="l" defTabSz="914400" rtl="0" eaLnBrk="1" fontAlgn="auto" latinLnBrk="0" hangingPunct="1">
              <a:lnSpc>
                <a:spcPct val="100000"/>
              </a:lnSpc>
              <a:spcBef>
                <a:spcPts val="0"/>
              </a:spcBef>
              <a:spcAft>
                <a:spcPts val="600"/>
              </a:spcAft>
              <a:buClr>
                <a:srgbClr val="1681C4"/>
              </a:buClr>
              <a:buSzTx/>
              <a:buFont typeface="Wingdings" panose="05000000000000000000" pitchFamily="2" charset="2"/>
              <a:buChar char="w"/>
              <a:tabLst/>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Manufactured using 60% post-consumer waste </a:t>
            </a:r>
          </a:p>
          <a:p>
            <a:pPr marL="538163" lvl="1" indent="-285750">
              <a:spcAft>
                <a:spcPts val="600"/>
              </a:spcAft>
              <a:buClr>
                <a:srgbClr val="1681C4"/>
              </a:buClr>
              <a:buFont typeface="Wingdings" panose="05000000000000000000" pitchFamily="2" charset="2"/>
              <a:buChar char="w"/>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No longer rely on virgin polypropylene which is a finite resource</a:t>
            </a:r>
          </a:p>
          <a:p>
            <a:pPr marL="285750" marR="0" lvl="0" indent="-285750" algn="l" defTabSz="914400" rtl="0" eaLnBrk="1" fontAlgn="auto" latinLnBrk="0" hangingPunct="1">
              <a:lnSpc>
                <a:spcPct val="100000"/>
              </a:lnSpc>
              <a:spcBef>
                <a:spcPts val="0"/>
              </a:spcBef>
              <a:spcAft>
                <a:spcPts val="600"/>
              </a:spcAft>
              <a:buClr>
                <a:srgbClr val="1681C4"/>
              </a:buClr>
              <a:buSzTx/>
              <a:buFont typeface="Wingdings" panose="05000000000000000000" pitchFamily="2" charset="2"/>
              <a:buChar char="w"/>
              <a:tabLst/>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Contains half the embodied Carbon of typical 2mm sheets </a:t>
            </a:r>
          </a:p>
          <a:p>
            <a:pPr marL="538163" lvl="1" indent="-285750">
              <a:spcAft>
                <a:spcPts val="600"/>
              </a:spcAft>
              <a:buClr>
                <a:srgbClr val="1681C4"/>
              </a:buClr>
              <a:buFont typeface="Wingdings" panose="05000000000000000000" pitchFamily="2" charset="2"/>
              <a:buChar char="w"/>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Helps to achieve your net zero carbon target</a:t>
            </a:r>
          </a:p>
          <a:p>
            <a:pPr marL="285750" marR="0" lvl="0" indent="-285750" algn="l" defTabSz="914400" rtl="0" eaLnBrk="1" fontAlgn="auto" latinLnBrk="0" hangingPunct="1">
              <a:lnSpc>
                <a:spcPct val="100000"/>
              </a:lnSpc>
              <a:spcBef>
                <a:spcPts val="0"/>
              </a:spcBef>
              <a:spcAft>
                <a:spcPts val="600"/>
              </a:spcAft>
              <a:buClr>
                <a:srgbClr val="1681C4"/>
              </a:buClr>
              <a:buSzTx/>
              <a:buFont typeface="Wingdings" panose="05000000000000000000" pitchFamily="2" charset="2"/>
              <a:buChar char="w"/>
              <a:tabLst/>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Technical performance is the same as our standard Proplex sheets</a:t>
            </a:r>
          </a:p>
          <a:p>
            <a:pPr marL="538163" lvl="1" indent="-285750">
              <a:spcAft>
                <a:spcPts val="600"/>
              </a:spcAft>
              <a:buClr>
                <a:srgbClr val="1681C4"/>
              </a:buClr>
              <a:buFont typeface="Wingdings" panose="05000000000000000000" pitchFamily="2" charset="2"/>
              <a:buChar char="w"/>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Simple to specify ProplexRE and be more sustainable 	</a:t>
            </a:r>
          </a:p>
          <a:p>
            <a:pPr marL="285750" marR="0" lvl="0" indent="-285750" algn="l" defTabSz="914400" rtl="0" eaLnBrk="1" fontAlgn="auto" latinLnBrk="0" hangingPunct="1">
              <a:lnSpc>
                <a:spcPct val="100000"/>
              </a:lnSpc>
              <a:spcBef>
                <a:spcPts val="0"/>
              </a:spcBef>
              <a:spcAft>
                <a:spcPts val="600"/>
              </a:spcAft>
              <a:buClr>
                <a:srgbClr val="1681C4"/>
              </a:buClr>
              <a:buSzTx/>
              <a:buFont typeface="Wingdings" panose="05000000000000000000" pitchFamily="2" charset="2"/>
              <a:buChar char="w"/>
              <a:tabLst/>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Flame Retardant grade is Certified to Warrington standard TS63</a:t>
            </a:r>
          </a:p>
          <a:p>
            <a:pPr marL="538163" lvl="1" indent="-285750">
              <a:spcAft>
                <a:spcPts val="600"/>
              </a:spcAft>
              <a:buClr>
                <a:srgbClr val="1681C4"/>
              </a:buClr>
              <a:buFont typeface="Wingdings" panose="05000000000000000000" pitchFamily="2" charset="2"/>
              <a:buChar char="w"/>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Conforms to the requirements of the JCP for Temporary  protection materials so you can use on any site 	</a:t>
            </a:r>
          </a:p>
          <a:p>
            <a:pPr marL="285750" marR="0" lvl="0" indent="-285750" algn="l" defTabSz="914400" rtl="0" eaLnBrk="1" fontAlgn="auto" latinLnBrk="0" hangingPunct="1">
              <a:lnSpc>
                <a:spcPct val="100000"/>
              </a:lnSpc>
              <a:spcBef>
                <a:spcPts val="0"/>
              </a:spcBef>
              <a:spcAft>
                <a:spcPts val="600"/>
              </a:spcAft>
              <a:buClr>
                <a:srgbClr val="1681C4"/>
              </a:buClr>
              <a:buSzTx/>
              <a:buFont typeface="Wingdings" panose="05000000000000000000" pitchFamily="2" charset="2"/>
              <a:buChar char="w"/>
              <a:tabLst/>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Recyclable </a:t>
            </a:r>
          </a:p>
          <a:p>
            <a:pPr marL="538163" lvl="1" indent="-285750">
              <a:spcAft>
                <a:spcPts val="600"/>
              </a:spcAft>
              <a:buClr>
                <a:srgbClr val="1681C4"/>
              </a:buClr>
              <a:buFont typeface="Wingdings" panose="05000000000000000000" pitchFamily="2" charset="2"/>
              <a:buChar char="w"/>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Part of our Proplex ClosedLoop Remanufacturing Scheme</a:t>
            </a:r>
          </a:p>
          <a:p>
            <a:pPr marL="285750" marR="0" lvl="0" indent="-285750" algn="l" defTabSz="914400" rtl="0" eaLnBrk="1" fontAlgn="auto" latinLnBrk="0" hangingPunct="1">
              <a:lnSpc>
                <a:spcPct val="100000"/>
              </a:lnSpc>
              <a:spcBef>
                <a:spcPts val="0"/>
              </a:spcBef>
              <a:spcAft>
                <a:spcPts val="600"/>
              </a:spcAft>
              <a:buClr>
                <a:srgbClr val="1681C4"/>
              </a:buClr>
              <a:buSzTx/>
              <a:buFont typeface="Wingdings" panose="05000000000000000000" pitchFamily="2" charset="2"/>
              <a:buChar char="w"/>
              <a:tabLst/>
              <a:defRPr/>
            </a:pPr>
            <a:r>
              <a:rPr kumimoji="0" lang="en-GB" sz="17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Manufactured in Britain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4720" cy="6858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456AF5B-D9A2-41E7-B8E9-DD951FBB05C1}"/>
              </a:ext>
            </a:extLst>
          </p:cNvPr>
          <p:cNvPicPr>
            <a:picLocks noChangeAspect="1"/>
          </p:cNvPicPr>
          <p:nvPr/>
        </p:nvPicPr>
        <p:blipFill>
          <a:blip r:embed="rId3"/>
          <a:stretch>
            <a:fillRect/>
          </a:stretch>
        </p:blipFill>
        <p:spPr>
          <a:xfrm>
            <a:off x="10380133" y="158908"/>
            <a:ext cx="1633748" cy="607906"/>
          </a:xfrm>
          <a:prstGeom prst="rect">
            <a:avLst/>
          </a:prstGeom>
        </p:spPr>
      </p:pic>
      <p:pic>
        <p:nvPicPr>
          <p:cNvPr id="11" name="Picture 10">
            <a:extLst>
              <a:ext uri="{FF2B5EF4-FFF2-40B4-BE49-F238E27FC236}">
                <a16:creationId xmlns:a16="http://schemas.microsoft.com/office/drawing/2014/main" id="{7C3CFE33-0C68-4DA4-927B-24F65176382F}"/>
              </a:ext>
            </a:extLst>
          </p:cNvPr>
          <p:cNvPicPr>
            <a:picLocks noChangeAspect="1"/>
          </p:cNvPicPr>
          <p:nvPr/>
        </p:nvPicPr>
        <p:blipFill>
          <a:blip r:embed="rId4"/>
          <a:stretch>
            <a:fillRect/>
          </a:stretch>
        </p:blipFill>
        <p:spPr>
          <a:xfrm>
            <a:off x="8855764" y="6607024"/>
            <a:ext cx="3280259" cy="231098"/>
          </a:xfrm>
          <a:prstGeom prst="rect">
            <a:avLst/>
          </a:prstGeom>
        </p:spPr>
      </p:pic>
      <p:pic>
        <p:nvPicPr>
          <p:cNvPr id="10" name="Picture 9">
            <a:extLst>
              <a:ext uri="{FF2B5EF4-FFF2-40B4-BE49-F238E27FC236}">
                <a16:creationId xmlns:a16="http://schemas.microsoft.com/office/drawing/2014/main" id="{FFB0D38D-EBEA-41ED-AB47-894089962721}"/>
              </a:ext>
            </a:extLst>
          </p:cNvPr>
          <p:cNvPicPr>
            <a:picLocks noChangeAspect="1"/>
          </p:cNvPicPr>
          <p:nvPr/>
        </p:nvPicPr>
        <p:blipFill>
          <a:blip r:embed="rId5"/>
          <a:stretch>
            <a:fillRect/>
          </a:stretch>
        </p:blipFill>
        <p:spPr>
          <a:xfrm>
            <a:off x="5023077" y="210974"/>
            <a:ext cx="2145846" cy="503774"/>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96B7E0A3-F851-4B2C-87A4-BC54981C71D2}"/>
              </a:ext>
            </a:extLst>
          </p:cNvPr>
          <p:cNvPicPr>
            <a:picLocks noChangeAspect="1"/>
          </p:cNvPicPr>
          <p:nvPr/>
        </p:nvPicPr>
        <p:blipFill rotWithShape="1">
          <a:blip r:embed="rId6"/>
          <a:srcRect r="51179"/>
          <a:stretch/>
        </p:blipFill>
        <p:spPr>
          <a:xfrm>
            <a:off x="457011" y="3865580"/>
            <a:ext cx="3830697" cy="2616753"/>
          </a:xfrm>
          <a:prstGeom prst="rect">
            <a:avLst/>
          </a:prstGeom>
          <a:ln>
            <a:noFill/>
          </a:ln>
          <a:effectLst>
            <a:outerShdw blurRad="190500" algn="tl" rotWithShape="0">
              <a:srgbClr val="000000">
                <a:alpha val="70000"/>
              </a:srgbClr>
            </a:outerShdw>
          </a:effectLst>
        </p:spPr>
      </p:pic>
      <p:pic>
        <p:nvPicPr>
          <p:cNvPr id="5" name="Picture 4" descr="Graphical user interface&#10;&#10;Description automatically generated with low confidence">
            <a:extLst>
              <a:ext uri="{FF2B5EF4-FFF2-40B4-BE49-F238E27FC236}">
                <a16:creationId xmlns:a16="http://schemas.microsoft.com/office/drawing/2014/main" id="{B604141C-CA68-493D-9B51-B29A6CCB83C4}"/>
              </a:ext>
            </a:extLst>
          </p:cNvPr>
          <p:cNvPicPr>
            <a:picLocks noChangeAspect="1"/>
          </p:cNvPicPr>
          <p:nvPr/>
        </p:nvPicPr>
        <p:blipFill>
          <a:blip r:embed="rId7"/>
          <a:stretch>
            <a:fillRect/>
          </a:stretch>
        </p:blipFill>
        <p:spPr>
          <a:xfrm>
            <a:off x="360026" y="575108"/>
            <a:ext cx="3145542" cy="1194818"/>
          </a:xfrm>
          <a:prstGeom prst="rect">
            <a:avLst/>
          </a:prstGeom>
        </p:spPr>
      </p:pic>
    </p:spTree>
    <p:extLst>
      <p:ext uri="{BB962C8B-B14F-4D97-AF65-F5344CB8AC3E}">
        <p14:creationId xmlns:p14="http://schemas.microsoft.com/office/powerpoint/2010/main" val="645124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4720" cy="6858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456AF5B-D9A2-41E7-B8E9-DD951FBB05C1}"/>
              </a:ext>
            </a:extLst>
          </p:cNvPr>
          <p:cNvPicPr>
            <a:picLocks noChangeAspect="1"/>
          </p:cNvPicPr>
          <p:nvPr/>
        </p:nvPicPr>
        <p:blipFill>
          <a:blip r:embed="rId3"/>
          <a:stretch>
            <a:fillRect/>
          </a:stretch>
        </p:blipFill>
        <p:spPr>
          <a:xfrm>
            <a:off x="10380133" y="158908"/>
            <a:ext cx="1633748" cy="607906"/>
          </a:xfrm>
          <a:prstGeom prst="rect">
            <a:avLst/>
          </a:prstGeom>
        </p:spPr>
      </p:pic>
      <p:pic>
        <p:nvPicPr>
          <p:cNvPr id="11" name="Picture 10">
            <a:extLst>
              <a:ext uri="{FF2B5EF4-FFF2-40B4-BE49-F238E27FC236}">
                <a16:creationId xmlns:a16="http://schemas.microsoft.com/office/drawing/2014/main" id="{7C3CFE33-0C68-4DA4-927B-24F65176382F}"/>
              </a:ext>
            </a:extLst>
          </p:cNvPr>
          <p:cNvPicPr>
            <a:picLocks noChangeAspect="1"/>
          </p:cNvPicPr>
          <p:nvPr/>
        </p:nvPicPr>
        <p:blipFill>
          <a:blip r:embed="rId4"/>
          <a:stretch>
            <a:fillRect/>
          </a:stretch>
        </p:blipFill>
        <p:spPr>
          <a:xfrm>
            <a:off x="8855764" y="6607024"/>
            <a:ext cx="3280259" cy="231098"/>
          </a:xfrm>
          <a:prstGeom prst="rect">
            <a:avLst/>
          </a:prstGeom>
        </p:spPr>
      </p:pic>
      <p:pic>
        <p:nvPicPr>
          <p:cNvPr id="10" name="Picture 9">
            <a:extLst>
              <a:ext uri="{FF2B5EF4-FFF2-40B4-BE49-F238E27FC236}">
                <a16:creationId xmlns:a16="http://schemas.microsoft.com/office/drawing/2014/main" id="{B4FFE046-B6C1-48D5-A1B7-98E8B6D56A68}"/>
              </a:ext>
            </a:extLst>
          </p:cNvPr>
          <p:cNvPicPr>
            <a:picLocks noChangeAspect="1"/>
          </p:cNvPicPr>
          <p:nvPr/>
        </p:nvPicPr>
        <p:blipFill>
          <a:blip r:embed="rId5"/>
          <a:stretch>
            <a:fillRect/>
          </a:stretch>
        </p:blipFill>
        <p:spPr>
          <a:xfrm>
            <a:off x="5023077" y="210974"/>
            <a:ext cx="2145846" cy="503774"/>
          </a:xfrm>
          <a:prstGeom prst="rect">
            <a:avLst/>
          </a:prstGeom>
        </p:spPr>
      </p:pic>
      <p:sp>
        <p:nvSpPr>
          <p:cNvPr id="15" name="TextBox 14">
            <a:extLst>
              <a:ext uri="{FF2B5EF4-FFF2-40B4-BE49-F238E27FC236}">
                <a16:creationId xmlns:a16="http://schemas.microsoft.com/office/drawing/2014/main" id="{AE7BAA8E-BC09-46C2-82FC-BD3D78849129}"/>
              </a:ext>
            </a:extLst>
          </p:cNvPr>
          <p:cNvSpPr txBox="1"/>
          <p:nvPr/>
        </p:nvSpPr>
        <p:spPr>
          <a:xfrm>
            <a:off x="4986019" y="1296685"/>
            <a:ext cx="3584022"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
                <a:srgbClr val="1681C4"/>
              </a:buClr>
              <a:buSzTx/>
              <a:tabLst/>
              <a:defRPr/>
            </a:pPr>
            <a:r>
              <a:rPr kumimoji="0" lang="en-GB" sz="1600" b="1" i="0" u="none" strike="noStrike" kern="1200" cap="none" spc="0" normalizeH="0" baseline="0" noProof="0" dirty="0">
                <a:ln>
                  <a:noFill/>
                </a:ln>
                <a:solidFill>
                  <a:srgbClr val="1681C4"/>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IMPACTBOARDFR VERSUS PLY</a:t>
            </a:r>
          </a:p>
        </p:txBody>
      </p:sp>
      <p:pic>
        <p:nvPicPr>
          <p:cNvPr id="6" name="Picture 5">
            <a:extLst>
              <a:ext uri="{FF2B5EF4-FFF2-40B4-BE49-F238E27FC236}">
                <a16:creationId xmlns:a16="http://schemas.microsoft.com/office/drawing/2014/main" id="{D9FA7995-04D7-4FB5-A18A-44EAEB40961E}"/>
              </a:ext>
            </a:extLst>
          </p:cNvPr>
          <p:cNvPicPr>
            <a:picLocks noChangeAspect="1"/>
          </p:cNvPicPr>
          <p:nvPr/>
        </p:nvPicPr>
        <p:blipFill>
          <a:blip r:embed="rId6"/>
          <a:stretch>
            <a:fillRect/>
          </a:stretch>
        </p:blipFill>
        <p:spPr>
          <a:xfrm>
            <a:off x="1040444" y="5015914"/>
            <a:ext cx="2473405" cy="155969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EF7B64A6-A510-4825-953E-06387734951E}"/>
              </a:ext>
            </a:extLst>
          </p:cNvPr>
          <p:cNvPicPr>
            <a:picLocks noChangeAspect="1"/>
          </p:cNvPicPr>
          <p:nvPr/>
        </p:nvPicPr>
        <p:blipFill>
          <a:blip r:embed="rId7"/>
          <a:stretch>
            <a:fillRect/>
          </a:stretch>
        </p:blipFill>
        <p:spPr>
          <a:xfrm>
            <a:off x="1040444" y="2546906"/>
            <a:ext cx="2473405" cy="2264189"/>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B88FC17E-B6DA-442C-B139-F5C0CF76BF8F}"/>
              </a:ext>
            </a:extLst>
          </p:cNvPr>
          <p:cNvSpPr txBox="1"/>
          <p:nvPr/>
        </p:nvSpPr>
        <p:spPr>
          <a:xfrm>
            <a:off x="247763" y="1635239"/>
            <a:ext cx="4241109"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
                <a:srgbClr val="1681C4"/>
              </a:buClr>
              <a:buSzTx/>
              <a:tabLst/>
              <a:defRPr/>
            </a:pPr>
            <a:r>
              <a:rPr kumimoji="0" lang="en-GB" sz="16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The durable, sustainable, flame retardant approved alternative to ply</a:t>
            </a:r>
          </a:p>
        </p:txBody>
      </p:sp>
      <p:pic>
        <p:nvPicPr>
          <p:cNvPr id="16" name="Picture 15" descr="A picture containing icon&#10;&#10;Description automatically generated">
            <a:extLst>
              <a:ext uri="{FF2B5EF4-FFF2-40B4-BE49-F238E27FC236}">
                <a16:creationId xmlns:a16="http://schemas.microsoft.com/office/drawing/2014/main" id="{9E9063E8-701B-460A-B778-69B86F34CB11}"/>
              </a:ext>
            </a:extLst>
          </p:cNvPr>
          <p:cNvPicPr>
            <a:picLocks noChangeAspect="1"/>
          </p:cNvPicPr>
          <p:nvPr/>
        </p:nvPicPr>
        <p:blipFill>
          <a:blip r:embed="rId8"/>
          <a:stretch>
            <a:fillRect/>
          </a:stretch>
        </p:blipFill>
        <p:spPr>
          <a:xfrm>
            <a:off x="285487" y="587570"/>
            <a:ext cx="4203385" cy="945259"/>
          </a:xfrm>
          <a:prstGeom prst="rect">
            <a:avLst/>
          </a:prstGeom>
        </p:spPr>
      </p:pic>
      <p:pic>
        <p:nvPicPr>
          <p:cNvPr id="23" name="Picture 22">
            <a:extLst>
              <a:ext uri="{FF2B5EF4-FFF2-40B4-BE49-F238E27FC236}">
                <a16:creationId xmlns:a16="http://schemas.microsoft.com/office/drawing/2014/main" id="{54603BD0-3DB9-4EF4-8642-352537BA6764}"/>
              </a:ext>
            </a:extLst>
          </p:cNvPr>
          <p:cNvPicPr>
            <a:picLocks noChangeAspect="1"/>
          </p:cNvPicPr>
          <p:nvPr/>
        </p:nvPicPr>
        <p:blipFill rotWithShape="1">
          <a:blip r:embed="rId9"/>
          <a:srcRect t="11725"/>
          <a:stretch/>
        </p:blipFill>
        <p:spPr>
          <a:xfrm>
            <a:off x="5252500" y="1770068"/>
            <a:ext cx="6310761" cy="2247752"/>
          </a:xfrm>
          <a:prstGeom prst="rect">
            <a:avLst/>
          </a:prstGeom>
        </p:spPr>
      </p:pic>
      <p:pic>
        <p:nvPicPr>
          <p:cNvPr id="24" name="Picture 23">
            <a:extLst>
              <a:ext uri="{FF2B5EF4-FFF2-40B4-BE49-F238E27FC236}">
                <a16:creationId xmlns:a16="http://schemas.microsoft.com/office/drawing/2014/main" id="{1693EAFD-E5CD-44B1-A678-F418BDF5BA0B}"/>
              </a:ext>
            </a:extLst>
          </p:cNvPr>
          <p:cNvPicPr>
            <a:picLocks noChangeAspect="1"/>
          </p:cNvPicPr>
          <p:nvPr/>
        </p:nvPicPr>
        <p:blipFill rotWithShape="1">
          <a:blip r:embed="rId10"/>
          <a:srcRect t="3249"/>
          <a:stretch/>
        </p:blipFill>
        <p:spPr>
          <a:xfrm>
            <a:off x="5252501" y="4084793"/>
            <a:ext cx="6310761" cy="2247752"/>
          </a:xfrm>
          <a:prstGeom prst="rect">
            <a:avLst/>
          </a:prstGeom>
        </p:spPr>
      </p:pic>
    </p:spTree>
    <p:extLst>
      <p:ext uri="{BB962C8B-B14F-4D97-AF65-F5344CB8AC3E}">
        <p14:creationId xmlns:p14="http://schemas.microsoft.com/office/powerpoint/2010/main" val="4568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4720" cy="6858000"/>
          </a:xfrm>
          <a:prstGeom prst="rect">
            <a:avLst/>
          </a:prstGeom>
        </p:spPr>
      </p:pic>
      <p:sp>
        <p:nvSpPr>
          <p:cNvPr id="8" name="TextBox 7"/>
          <p:cNvSpPr txBox="1"/>
          <p:nvPr/>
        </p:nvSpPr>
        <p:spPr>
          <a:xfrm>
            <a:off x="241299" y="512838"/>
            <a:ext cx="4290060" cy="2246769"/>
          </a:xfrm>
          <a:prstGeom prst="rect">
            <a:avLst/>
          </a:prstGeom>
          <a:noFill/>
        </p:spPr>
        <p:txBody>
          <a:bodyPr wrap="square" rtlCol="0">
            <a:spAutoFit/>
          </a:bodyPr>
          <a:lstStyle/>
          <a:p>
            <a:r>
              <a:rPr lang="en-GB" sz="2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HOW CAN YOU TAKE PART IN THE PROPLEX CLOSEDLOOP REMANUFACTURING SCHEME?</a:t>
            </a:r>
          </a:p>
        </p:txBody>
      </p:sp>
      <p:pic>
        <p:nvPicPr>
          <p:cNvPr id="7" name="Picture 6" descr="A picture containing text, clipart&#10;&#10;Description automatically generated">
            <a:extLst>
              <a:ext uri="{FF2B5EF4-FFF2-40B4-BE49-F238E27FC236}">
                <a16:creationId xmlns:a16="http://schemas.microsoft.com/office/drawing/2014/main" id="{3456AF5B-D9A2-41E7-B8E9-DD951FBB05C1}"/>
              </a:ext>
            </a:extLst>
          </p:cNvPr>
          <p:cNvPicPr>
            <a:picLocks noChangeAspect="1"/>
          </p:cNvPicPr>
          <p:nvPr/>
        </p:nvPicPr>
        <p:blipFill>
          <a:blip r:embed="rId3"/>
          <a:stretch>
            <a:fillRect/>
          </a:stretch>
        </p:blipFill>
        <p:spPr>
          <a:xfrm>
            <a:off x="10380133" y="158908"/>
            <a:ext cx="1633748" cy="607906"/>
          </a:xfrm>
          <a:prstGeom prst="rect">
            <a:avLst/>
          </a:prstGeom>
        </p:spPr>
      </p:pic>
      <p:pic>
        <p:nvPicPr>
          <p:cNvPr id="11" name="Picture 10">
            <a:extLst>
              <a:ext uri="{FF2B5EF4-FFF2-40B4-BE49-F238E27FC236}">
                <a16:creationId xmlns:a16="http://schemas.microsoft.com/office/drawing/2014/main" id="{7C3CFE33-0C68-4DA4-927B-24F65176382F}"/>
              </a:ext>
            </a:extLst>
          </p:cNvPr>
          <p:cNvPicPr>
            <a:picLocks noChangeAspect="1"/>
          </p:cNvPicPr>
          <p:nvPr/>
        </p:nvPicPr>
        <p:blipFill>
          <a:blip r:embed="rId4"/>
          <a:stretch>
            <a:fillRect/>
          </a:stretch>
        </p:blipFill>
        <p:spPr>
          <a:xfrm>
            <a:off x="8855764" y="6607024"/>
            <a:ext cx="3280259" cy="231098"/>
          </a:xfrm>
          <a:prstGeom prst="rect">
            <a:avLst/>
          </a:prstGeom>
        </p:spPr>
      </p:pic>
      <p:pic>
        <p:nvPicPr>
          <p:cNvPr id="4" name="Picture 3">
            <a:extLst>
              <a:ext uri="{FF2B5EF4-FFF2-40B4-BE49-F238E27FC236}">
                <a16:creationId xmlns:a16="http://schemas.microsoft.com/office/drawing/2014/main" id="{1284469B-4566-4D47-B544-03F2FF938F93}"/>
              </a:ext>
            </a:extLst>
          </p:cNvPr>
          <p:cNvPicPr>
            <a:picLocks noChangeAspect="1"/>
          </p:cNvPicPr>
          <p:nvPr/>
        </p:nvPicPr>
        <p:blipFill>
          <a:blip r:embed="rId5"/>
          <a:stretch>
            <a:fillRect/>
          </a:stretch>
        </p:blipFill>
        <p:spPr>
          <a:xfrm>
            <a:off x="5820177" y="3918005"/>
            <a:ext cx="5112644" cy="2450856"/>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62A9AD6A-8400-4890-8134-9E3EBE1B83D6}"/>
              </a:ext>
            </a:extLst>
          </p:cNvPr>
          <p:cNvSpPr txBox="1"/>
          <p:nvPr/>
        </p:nvSpPr>
        <p:spPr>
          <a:xfrm>
            <a:off x="4972853" y="1328665"/>
            <a:ext cx="6807292" cy="2416046"/>
          </a:xfrm>
          <a:prstGeom prst="rect">
            <a:avLst/>
          </a:prstGeom>
          <a:noFill/>
        </p:spPr>
        <p:txBody>
          <a:bodyPr wrap="square" rtlCol="0">
            <a:spAutoFit/>
          </a:bodyPr>
          <a:lstStyle/>
          <a:p>
            <a:pPr marL="285750" indent="-285750">
              <a:spcBef>
                <a:spcPts val="600"/>
              </a:spcBef>
              <a:buClr>
                <a:srgbClr val="1681C4"/>
              </a:buClr>
              <a:buFont typeface="Wingdings" panose="05000000000000000000" pitchFamily="2" charset="2"/>
              <a:buChar char=""/>
              <a:tabLst>
                <a:tab pos="271463" algn="l"/>
              </a:tabLst>
            </a:pPr>
            <a:r>
              <a:rPr lang="en-GB" sz="18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Specify ProplexRE and the Proplex ClosedLoop Remanufacturing Scheme on all your projects</a:t>
            </a:r>
          </a:p>
          <a:p>
            <a:pPr marL="79375"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Order temporary protection</a:t>
            </a:r>
          </a:p>
          <a:p>
            <a:pPr marL="79375"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Use protection on-site</a:t>
            </a:r>
          </a:p>
          <a:p>
            <a:pPr marL="79375"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Uplift protection and segregate it </a:t>
            </a:r>
          </a:p>
          <a:p>
            <a:pPr marL="79375"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collect it </a:t>
            </a:r>
          </a:p>
          <a:p>
            <a:pPr marL="79375"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recycle &amp; remanufacture</a:t>
            </a:r>
            <a:endParaRPr lang="en-GB" sz="18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CD98B98E-2BC3-4439-8290-98AD8769A223}"/>
              </a:ext>
            </a:extLst>
          </p:cNvPr>
          <p:cNvPicPr>
            <a:picLocks noChangeAspect="1"/>
          </p:cNvPicPr>
          <p:nvPr/>
        </p:nvPicPr>
        <p:blipFill>
          <a:blip r:embed="rId6"/>
          <a:stretch>
            <a:fillRect/>
          </a:stretch>
        </p:blipFill>
        <p:spPr>
          <a:xfrm>
            <a:off x="326072" y="3650719"/>
            <a:ext cx="4092576" cy="1802897"/>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55203FD9-107A-4DDE-B2B3-FAFC96F66235}"/>
              </a:ext>
            </a:extLst>
          </p:cNvPr>
          <p:cNvPicPr>
            <a:picLocks noChangeAspect="1"/>
          </p:cNvPicPr>
          <p:nvPr/>
        </p:nvPicPr>
        <p:blipFill>
          <a:blip r:embed="rId7"/>
          <a:stretch>
            <a:fillRect/>
          </a:stretch>
        </p:blipFill>
        <p:spPr>
          <a:xfrm>
            <a:off x="4986019" y="210974"/>
            <a:ext cx="2145846" cy="503774"/>
          </a:xfrm>
          <a:prstGeom prst="rect">
            <a:avLst/>
          </a:prstGeom>
        </p:spPr>
      </p:pic>
    </p:spTree>
    <p:extLst>
      <p:ext uri="{BB962C8B-B14F-4D97-AF65-F5344CB8AC3E}">
        <p14:creationId xmlns:p14="http://schemas.microsoft.com/office/powerpoint/2010/main" val="401089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7DD3DE5-845D-4A98-8CE7-2702522CDC11}"/>
              </a:ext>
            </a:extLst>
          </p:cNvPr>
          <p:cNvSpPr txBox="1"/>
          <p:nvPr/>
        </p:nvSpPr>
        <p:spPr>
          <a:xfrm>
            <a:off x="5404316" y="1328554"/>
            <a:ext cx="5687228" cy="2616101"/>
          </a:xfrm>
          <a:prstGeom prst="rect">
            <a:avLst/>
          </a:prstGeom>
          <a:noFill/>
        </p:spPr>
        <p:txBody>
          <a:bodyPr wrap="square" rtlCol="0">
            <a:spAutoFit/>
          </a:bodyPr>
          <a:lstStyle/>
          <a:p>
            <a:pPr marL="285750"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Save up to £200* per tonne by recycling waste rather than sending it to landfill or incineration.</a:t>
            </a:r>
          </a:p>
          <a:p>
            <a:pPr marL="285750" indent="-285750">
              <a:spcBef>
                <a:spcPts val="600"/>
              </a:spcBef>
              <a:buClr>
                <a:srgbClr val="1681C4"/>
              </a:buClr>
              <a:buFont typeface="Wingdings" panose="05000000000000000000" pitchFamily="2" charset="2"/>
              <a:buChar char=""/>
              <a:tabLst>
                <a:tab pos="271463" algn="l"/>
              </a:tabLst>
            </a:pPr>
            <a:endPar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Reduce your carbon footprint by using our EPD certified Proplex.</a:t>
            </a:r>
          </a:p>
          <a:p>
            <a:pPr marL="285750" indent="-285750">
              <a:spcBef>
                <a:spcPts val="600"/>
              </a:spcBef>
              <a:buClr>
                <a:srgbClr val="1681C4"/>
              </a:buClr>
              <a:buFont typeface="Wingdings" panose="05000000000000000000" pitchFamily="2" charset="2"/>
              <a:buChar char=""/>
              <a:tabLst>
                <a:tab pos="271463" algn="l"/>
              </a:tabLst>
            </a:pPr>
            <a:endPar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can also collect your sub-contractors waste Proplex - a complete site solution.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4720" cy="6858000"/>
          </a:xfrm>
          <a:prstGeom prst="rect">
            <a:avLst/>
          </a:prstGeom>
        </p:spPr>
      </p:pic>
      <p:sp>
        <p:nvSpPr>
          <p:cNvPr id="8" name="TextBox 7"/>
          <p:cNvSpPr txBox="1"/>
          <p:nvPr/>
        </p:nvSpPr>
        <p:spPr>
          <a:xfrm>
            <a:off x="241299" y="512838"/>
            <a:ext cx="4290060" cy="954107"/>
          </a:xfrm>
          <a:prstGeom prst="rect">
            <a:avLst/>
          </a:prstGeom>
          <a:noFill/>
        </p:spPr>
        <p:txBody>
          <a:bodyPr wrap="square" rtlCol="0">
            <a:spAutoFit/>
          </a:bodyPr>
          <a:lstStyle/>
          <a:p>
            <a:r>
              <a:rPr lang="en-GB" sz="2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WHAT ARE THE BENEFITS TO YOU?</a:t>
            </a:r>
          </a:p>
        </p:txBody>
      </p:sp>
      <p:pic>
        <p:nvPicPr>
          <p:cNvPr id="7" name="Picture 6" descr="A picture containing text, clipart&#10;&#10;Description automatically generated">
            <a:extLst>
              <a:ext uri="{FF2B5EF4-FFF2-40B4-BE49-F238E27FC236}">
                <a16:creationId xmlns:a16="http://schemas.microsoft.com/office/drawing/2014/main" id="{3456AF5B-D9A2-41E7-B8E9-DD951FBB05C1}"/>
              </a:ext>
            </a:extLst>
          </p:cNvPr>
          <p:cNvPicPr>
            <a:picLocks noChangeAspect="1"/>
          </p:cNvPicPr>
          <p:nvPr/>
        </p:nvPicPr>
        <p:blipFill>
          <a:blip r:embed="rId3"/>
          <a:stretch>
            <a:fillRect/>
          </a:stretch>
        </p:blipFill>
        <p:spPr>
          <a:xfrm>
            <a:off x="10380133" y="158908"/>
            <a:ext cx="1633748" cy="607906"/>
          </a:xfrm>
          <a:prstGeom prst="rect">
            <a:avLst/>
          </a:prstGeom>
        </p:spPr>
      </p:pic>
      <p:pic>
        <p:nvPicPr>
          <p:cNvPr id="11" name="Picture 10">
            <a:extLst>
              <a:ext uri="{FF2B5EF4-FFF2-40B4-BE49-F238E27FC236}">
                <a16:creationId xmlns:a16="http://schemas.microsoft.com/office/drawing/2014/main" id="{7C3CFE33-0C68-4DA4-927B-24F65176382F}"/>
              </a:ext>
            </a:extLst>
          </p:cNvPr>
          <p:cNvPicPr>
            <a:picLocks noChangeAspect="1"/>
          </p:cNvPicPr>
          <p:nvPr/>
        </p:nvPicPr>
        <p:blipFill>
          <a:blip r:embed="rId4"/>
          <a:stretch>
            <a:fillRect/>
          </a:stretch>
        </p:blipFill>
        <p:spPr>
          <a:xfrm>
            <a:off x="8855764" y="6607024"/>
            <a:ext cx="3280259" cy="231098"/>
          </a:xfrm>
          <a:prstGeom prst="rect">
            <a:avLst/>
          </a:prstGeom>
        </p:spPr>
      </p:pic>
      <p:pic>
        <p:nvPicPr>
          <p:cNvPr id="19" name="Picture 18">
            <a:extLst>
              <a:ext uri="{FF2B5EF4-FFF2-40B4-BE49-F238E27FC236}">
                <a16:creationId xmlns:a16="http://schemas.microsoft.com/office/drawing/2014/main" id="{C56BC13C-1BE6-4C7C-A6A2-BC455B6D9A4C}"/>
              </a:ext>
            </a:extLst>
          </p:cNvPr>
          <p:cNvPicPr>
            <a:picLocks noChangeAspect="1"/>
          </p:cNvPicPr>
          <p:nvPr/>
        </p:nvPicPr>
        <p:blipFill rotWithShape="1">
          <a:blip r:embed="rId5"/>
          <a:srcRect r="9550" b="64843"/>
          <a:stretch/>
        </p:blipFill>
        <p:spPr>
          <a:xfrm>
            <a:off x="4918801" y="1299433"/>
            <a:ext cx="771266" cy="681112"/>
          </a:xfrm>
          <a:prstGeom prst="rect">
            <a:avLst/>
          </a:prstGeom>
        </p:spPr>
      </p:pic>
      <p:pic>
        <p:nvPicPr>
          <p:cNvPr id="25" name="Picture 24">
            <a:extLst>
              <a:ext uri="{FF2B5EF4-FFF2-40B4-BE49-F238E27FC236}">
                <a16:creationId xmlns:a16="http://schemas.microsoft.com/office/drawing/2014/main" id="{A9BB55FA-3EF1-41A7-B9D3-9FB8772A2015}"/>
              </a:ext>
            </a:extLst>
          </p:cNvPr>
          <p:cNvPicPr>
            <a:picLocks noChangeAspect="1"/>
          </p:cNvPicPr>
          <p:nvPr/>
        </p:nvPicPr>
        <p:blipFill rotWithShape="1">
          <a:blip r:embed="rId5"/>
          <a:srcRect t="29091" r="9550" b="35752"/>
          <a:stretch/>
        </p:blipFill>
        <p:spPr>
          <a:xfrm>
            <a:off x="4971925" y="2235450"/>
            <a:ext cx="771266" cy="681111"/>
          </a:xfrm>
          <a:prstGeom prst="rect">
            <a:avLst/>
          </a:prstGeom>
        </p:spPr>
      </p:pic>
      <p:pic>
        <p:nvPicPr>
          <p:cNvPr id="26" name="Picture 25">
            <a:extLst>
              <a:ext uri="{FF2B5EF4-FFF2-40B4-BE49-F238E27FC236}">
                <a16:creationId xmlns:a16="http://schemas.microsoft.com/office/drawing/2014/main" id="{E4E04366-46F2-4EA6-AEF1-3CFC95094644}"/>
              </a:ext>
            </a:extLst>
          </p:cNvPr>
          <p:cNvPicPr>
            <a:picLocks noChangeAspect="1"/>
          </p:cNvPicPr>
          <p:nvPr/>
        </p:nvPicPr>
        <p:blipFill rotWithShape="1">
          <a:blip r:embed="rId5"/>
          <a:srcRect t="64843" r="9550"/>
          <a:stretch/>
        </p:blipFill>
        <p:spPr>
          <a:xfrm>
            <a:off x="4912917" y="3292665"/>
            <a:ext cx="771266" cy="681111"/>
          </a:xfrm>
          <a:prstGeom prst="rect">
            <a:avLst/>
          </a:prstGeom>
        </p:spPr>
      </p:pic>
      <p:pic>
        <p:nvPicPr>
          <p:cNvPr id="15" name="Picture 14" descr="A picture containing outdoor, person, sky, orange&#10;&#10;Description automatically generated">
            <a:extLst>
              <a:ext uri="{FF2B5EF4-FFF2-40B4-BE49-F238E27FC236}">
                <a16:creationId xmlns:a16="http://schemas.microsoft.com/office/drawing/2014/main" id="{956648F3-98C5-4F30-ABD7-56D88DD6DCAF}"/>
              </a:ext>
            </a:extLst>
          </p:cNvPr>
          <p:cNvPicPr>
            <a:picLocks noChangeAspect="1"/>
          </p:cNvPicPr>
          <p:nvPr/>
        </p:nvPicPr>
        <p:blipFill>
          <a:blip r:embed="rId6"/>
          <a:stretch>
            <a:fillRect/>
          </a:stretch>
        </p:blipFill>
        <p:spPr>
          <a:xfrm>
            <a:off x="411855" y="3672852"/>
            <a:ext cx="3897670" cy="2596110"/>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0D58643F-C7AD-4B78-976F-1750E414825F}"/>
              </a:ext>
            </a:extLst>
          </p:cNvPr>
          <p:cNvPicPr>
            <a:picLocks noChangeAspect="1"/>
          </p:cNvPicPr>
          <p:nvPr/>
        </p:nvPicPr>
        <p:blipFill>
          <a:blip r:embed="rId7"/>
          <a:stretch>
            <a:fillRect/>
          </a:stretch>
        </p:blipFill>
        <p:spPr>
          <a:xfrm>
            <a:off x="5023077" y="210974"/>
            <a:ext cx="2145846" cy="503774"/>
          </a:xfrm>
          <a:prstGeom prst="rect">
            <a:avLst/>
          </a:prstGeom>
        </p:spPr>
      </p:pic>
    </p:spTree>
    <p:extLst>
      <p:ext uri="{BB962C8B-B14F-4D97-AF65-F5344CB8AC3E}">
        <p14:creationId xmlns:p14="http://schemas.microsoft.com/office/powerpoint/2010/main" val="1483838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4720" cy="6858000"/>
          </a:xfrm>
          <a:prstGeom prst="rect">
            <a:avLst/>
          </a:prstGeom>
        </p:spPr>
      </p:pic>
      <p:sp>
        <p:nvSpPr>
          <p:cNvPr id="8" name="TextBox 7"/>
          <p:cNvSpPr txBox="1"/>
          <p:nvPr/>
        </p:nvSpPr>
        <p:spPr>
          <a:xfrm>
            <a:off x="241299" y="512838"/>
            <a:ext cx="4290060" cy="1384995"/>
          </a:xfrm>
          <a:prstGeom prst="rect">
            <a:avLst/>
          </a:prstGeom>
          <a:noFill/>
        </p:spPr>
        <p:txBody>
          <a:bodyPr wrap="square" rtlCol="0">
            <a:spAutoFit/>
          </a:bodyPr>
          <a:lstStyle/>
          <a:p>
            <a:r>
              <a:rPr lang="en-GB" sz="2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CASE STUDY 1:</a:t>
            </a:r>
          </a:p>
          <a:p>
            <a:r>
              <a:rPr lang="en-GB" sz="2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BATTERSEA POWER STATION</a:t>
            </a:r>
          </a:p>
        </p:txBody>
      </p:sp>
      <p:pic>
        <p:nvPicPr>
          <p:cNvPr id="7" name="Picture 6" descr="A picture containing text, clipart&#10;&#10;Description automatically generated">
            <a:extLst>
              <a:ext uri="{FF2B5EF4-FFF2-40B4-BE49-F238E27FC236}">
                <a16:creationId xmlns:a16="http://schemas.microsoft.com/office/drawing/2014/main" id="{3456AF5B-D9A2-41E7-B8E9-DD951FBB05C1}"/>
              </a:ext>
            </a:extLst>
          </p:cNvPr>
          <p:cNvPicPr>
            <a:picLocks noChangeAspect="1"/>
          </p:cNvPicPr>
          <p:nvPr/>
        </p:nvPicPr>
        <p:blipFill>
          <a:blip r:embed="rId3"/>
          <a:stretch>
            <a:fillRect/>
          </a:stretch>
        </p:blipFill>
        <p:spPr>
          <a:xfrm>
            <a:off x="10380133" y="158908"/>
            <a:ext cx="1633748" cy="607906"/>
          </a:xfrm>
          <a:prstGeom prst="rect">
            <a:avLst/>
          </a:prstGeom>
        </p:spPr>
      </p:pic>
      <p:pic>
        <p:nvPicPr>
          <p:cNvPr id="11" name="Picture 10">
            <a:extLst>
              <a:ext uri="{FF2B5EF4-FFF2-40B4-BE49-F238E27FC236}">
                <a16:creationId xmlns:a16="http://schemas.microsoft.com/office/drawing/2014/main" id="{7C3CFE33-0C68-4DA4-927B-24F65176382F}"/>
              </a:ext>
            </a:extLst>
          </p:cNvPr>
          <p:cNvPicPr>
            <a:picLocks noChangeAspect="1"/>
          </p:cNvPicPr>
          <p:nvPr/>
        </p:nvPicPr>
        <p:blipFill>
          <a:blip r:embed="rId4"/>
          <a:stretch>
            <a:fillRect/>
          </a:stretch>
        </p:blipFill>
        <p:spPr>
          <a:xfrm>
            <a:off x="8855764" y="6607024"/>
            <a:ext cx="3280259" cy="231098"/>
          </a:xfrm>
          <a:prstGeom prst="rect">
            <a:avLst/>
          </a:prstGeom>
        </p:spPr>
      </p:pic>
      <p:pic>
        <p:nvPicPr>
          <p:cNvPr id="12" name="Picture 11">
            <a:extLst>
              <a:ext uri="{FF2B5EF4-FFF2-40B4-BE49-F238E27FC236}">
                <a16:creationId xmlns:a16="http://schemas.microsoft.com/office/drawing/2014/main" id="{0D58643F-C7AD-4B78-976F-1750E414825F}"/>
              </a:ext>
            </a:extLst>
          </p:cNvPr>
          <p:cNvPicPr>
            <a:picLocks noChangeAspect="1"/>
          </p:cNvPicPr>
          <p:nvPr/>
        </p:nvPicPr>
        <p:blipFill>
          <a:blip r:embed="rId5"/>
          <a:stretch>
            <a:fillRect/>
          </a:stretch>
        </p:blipFill>
        <p:spPr>
          <a:xfrm>
            <a:off x="5023077" y="210974"/>
            <a:ext cx="2145846" cy="503774"/>
          </a:xfrm>
          <a:prstGeom prst="rect">
            <a:avLst/>
          </a:prstGeom>
        </p:spPr>
      </p:pic>
      <p:pic>
        <p:nvPicPr>
          <p:cNvPr id="15" name="Picture 14">
            <a:extLst>
              <a:ext uri="{FF2B5EF4-FFF2-40B4-BE49-F238E27FC236}">
                <a16:creationId xmlns:a16="http://schemas.microsoft.com/office/drawing/2014/main" id="{A16980E3-8D3F-40A8-9071-BB54C991E4DA}"/>
              </a:ext>
            </a:extLst>
          </p:cNvPr>
          <p:cNvPicPr>
            <a:picLocks noChangeAspect="1"/>
          </p:cNvPicPr>
          <p:nvPr/>
        </p:nvPicPr>
        <p:blipFill>
          <a:blip r:embed="rId6"/>
          <a:stretch>
            <a:fillRect/>
          </a:stretch>
        </p:blipFill>
        <p:spPr>
          <a:xfrm>
            <a:off x="692727" y="2073613"/>
            <a:ext cx="3339011" cy="4533412"/>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ECC04D6C-E48D-439E-A886-972929680FE1}"/>
              </a:ext>
            </a:extLst>
          </p:cNvPr>
          <p:cNvSpPr txBox="1"/>
          <p:nvPr/>
        </p:nvSpPr>
        <p:spPr>
          <a:xfrm>
            <a:off x="4972853" y="1328665"/>
            <a:ext cx="6807292" cy="1077218"/>
          </a:xfrm>
          <a:prstGeom prst="rect">
            <a:avLst/>
          </a:prstGeom>
          <a:noFill/>
        </p:spPr>
        <p:txBody>
          <a:bodyPr wrap="square" rtlCol="0">
            <a:spAutoFit/>
          </a:bodyPr>
          <a:lstStyle/>
          <a:p>
            <a:pPr>
              <a:spcBef>
                <a:spcPts val="600"/>
              </a:spcBef>
              <a:buClr>
                <a:srgbClr val="1681C4"/>
              </a:buClr>
              <a:tabLst>
                <a:tab pos="271463" algn="l"/>
              </a:tabLst>
            </a:pPr>
            <a:r>
              <a:rPr lang="en-GB" b="1" dirty="0">
                <a:solidFill>
                  <a:srgbClr val="1681C4"/>
                </a:solidFill>
                <a:latin typeface="Open Sans" panose="020B0606030504020204" pitchFamily="34" charset="0"/>
                <a:ea typeface="Open Sans" panose="020B0606030504020204" pitchFamily="34" charset="0"/>
                <a:cs typeface="Open Sans" panose="020B0606030504020204" pitchFamily="34" charset="0"/>
              </a:rPr>
              <a:t>PROJECT ACHIEVEMENTS</a:t>
            </a:r>
          </a:p>
          <a:p>
            <a:pPr marL="285750"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Reduced carbon emissions – 87.6 tonnes</a:t>
            </a:r>
          </a:p>
          <a:p>
            <a:pPr marL="285750" indent="-285750">
              <a:spcBef>
                <a:spcPts val="600"/>
              </a:spcBef>
              <a:buClr>
                <a:srgbClr val="1681C4"/>
              </a:buClr>
              <a:buFont typeface="Wingdings" panose="05000000000000000000" pitchFamily="2" charset="2"/>
              <a:buChar char=""/>
              <a:tabLst>
                <a:tab pos="271463" algn="l"/>
              </a:tabLst>
            </a:pPr>
            <a:r>
              <a:rPr lang="en-GB"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Reduced waste to landfill – 188 cubic metres</a:t>
            </a:r>
          </a:p>
        </p:txBody>
      </p:sp>
      <p:pic>
        <p:nvPicPr>
          <p:cNvPr id="9" name="Picture 8" descr="Icon&#10;&#10;Description automatically generated">
            <a:extLst>
              <a:ext uri="{FF2B5EF4-FFF2-40B4-BE49-F238E27FC236}">
                <a16:creationId xmlns:a16="http://schemas.microsoft.com/office/drawing/2014/main" id="{B0DAC60D-7FD1-4326-B7AD-BA8689245890}"/>
              </a:ext>
            </a:extLst>
          </p:cNvPr>
          <p:cNvPicPr>
            <a:picLocks noChangeAspect="1"/>
          </p:cNvPicPr>
          <p:nvPr/>
        </p:nvPicPr>
        <p:blipFill>
          <a:blip r:embed="rId7"/>
          <a:stretch>
            <a:fillRect/>
          </a:stretch>
        </p:blipFill>
        <p:spPr>
          <a:xfrm>
            <a:off x="5023077" y="3519748"/>
            <a:ext cx="7036136" cy="1336031"/>
          </a:xfrm>
          <a:prstGeom prst="rect">
            <a:avLst/>
          </a:prstGeom>
        </p:spPr>
      </p:pic>
    </p:spTree>
    <p:extLst>
      <p:ext uri="{BB962C8B-B14F-4D97-AF65-F5344CB8AC3E}">
        <p14:creationId xmlns:p14="http://schemas.microsoft.com/office/powerpoint/2010/main" val="2059988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4720" cy="6858000"/>
          </a:xfrm>
          <a:prstGeom prst="rect">
            <a:avLst/>
          </a:prstGeom>
        </p:spPr>
      </p:pic>
      <p:sp>
        <p:nvSpPr>
          <p:cNvPr id="8" name="TextBox 7"/>
          <p:cNvSpPr txBox="1"/>
          <p:nvPr/>
        </p:nvSpPr>
        <p:spPr>
          <a:xfrm>
            <a:off x="241299" y="512838"/>
            <a:ext cx="4290060" cy="1384995"/>
          </a:xfrm>
          <a:prstGeom prst="rect">
            <a:avLst/>
          </a:prstGeom>
          <a:noFill/>
        </p:spPr>
        <p:txBody>
          <a:bodyPr wrap="square" rtlCol="0">
            <a:spAutoFit/>
          </a:bodyPr>
          <a:lstStyle/>
          <a:p>
            <a:r>
              <a:rPr lang="en-GB" sz="2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CASE STUDY 2:</a:t>
            </a:r>
          </a:p>
          <a:p>
            <a:r>
              <a:rPr lang="en-GB" sz="2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UNIVERSITY OF GLASGOW</a:t>
            </a:r>
          </a:p>
        </p:txBody>
      </p:sp>
      <p:pic>
        <p:nvPicPr>
          <p:cNvPr id="7" name="Picture 6" descr="A picture containing text, clipart&#10;&#10;Description automatically generated">
            <a:extLst>
              <a:ext uri="{FF2B5EF4-FFF2-40B4-BE49-F238E27FC236}">
                <a16:creationId xmlns:a16="http://schemas.microsoft.com/office/drawing/2014/main" id="{3456AF5B-D9A2-41E7-B8E9-DD951FBB05C1}"/>
              </a:ext>
            </a:extLst>
          </p:cNvPr>
          <p:cNvPicPr>
            <a:picLocks noChangeAspect="1"/>
          </p:cNvPicPr>
          <p:nvPr/>
        </p:nvPicPr>
        <p:blipFill>
          <a:blip r:embed="rId3"/>
          <a:stretch>
            <a:fillRect/>
          </a:stretch>
        </p:blipFill>
        <p:spPr>
          <a:xfrm>
            <a:off x="10380133" y="158908"/>
            <a:ext cx="1633748" cy="607906"/>
          </a:xfrm>
          <a:prstGeom prst="rect">
            <a:avLst/>
          </a:prstGeom>
        </p:spPr>
      </p:pic>
      <p:pic>
        <p:nvPicPr>
          <p:cNvPr id="11" name="Picture 10">
            <a:extLst>
              <a:ext uri="{FF2B5EF4-FFF2-40B4-BE49-F238E27FC236}">
                <a16:creationId xmlns:a16="http://schemas.microsoft.com/office/drawing/2014/main" id="{7C3CFE33-0C68-4DA4-927B-24F65176382F}"/>
              </a:ext>
            </a:extLst>
          </p:cNvPr>
          <p:cNvPicPr>
            <a:picLocks noChangeAspect="1"/>
          </p:cNvPicPr>
          <p:nvPr/>
        </p:nvPicPr>
        <p:blipFill>
          <a:blip r:embed="rId4"/>
          <a:stretch>
            <a:fillRect/>
          </a:stretch>
        </p:blipFill>
        <p:spPr>
          <a:xfrm>
            <a:off x="8855764" y="6607024"/>
            <a:ext cx="3280259" cy="231098"/>
          </a:xfrm>
          <a:prstGeom prst="rect">
            <a:avLst/>
          </a:prstGeom>
        </p:spPr>
      </p:pic>
      <p:pic>
        <p:nvPicPr>
          <p:cNvPr id="12" name="Picture 11">
            <a:extLst>
              <a:ext uri="{FF2B5EF4-FFF2-40B4-BE49-F238E27FC236}">
                <a16:creationId xmlns:a16="http://schemas.microsoft.com/office/drawing/2014/main" id="{0D58643F-C7AD-4B78-976F-1750E414825F}"/>
              </a:ext>
            </a:extLst>
          </p:cNvPr>
          <p:cNvPicPr>
            <a:picLocks noChangeAspect="1"/>
          </p:cNvPicPr>
          <p:nvPr/>
        </p:nvPicPr>
        <p:blipFill>
          <a:blip r:embed="rId5"/>
          <a:stretch>
            <a:fillRect/>
          </a:stretch>
        </p:blipFill>
        <p:spPr>
          <a:xfrm>
            <a:off x="5023077" y="210974"/>
            <a:ext cx="2145846" cy="503774"/>
          </a:xfrm>
          <a:prstGeom prst="rect">
            <a:avLst/>
          </a:prstGeom>
        </p:spPr>
      </p:pic>
      <p:sp>
        <p:nvSpPr>
          <p:cNvPr id="14" name="TextBox 13">
            <a:extLst>
              <a:ext uri="{FF2B5EF4-FFF2-40B4-BE49-F238E27FC236}">
                <a16:creationId xmlns:a16="http://schemas.microsoft.com/office/drawing/2014/main" id="{55BC0438-A36A-4519-8968-EB1F1BE50CA9}"/>
              </a:ext>
            </a:extLst>
          </p:cNvPr>
          <p:cNvSpPr txBox="1"/>
          <p:nvPr/>
        </p:nvSpPr>
        <p:spPr>
          <a:xfrm>
            <a:off x="4972853" y="1328665"/>
            <a:ext cx="6807292" cy="3400931"/>
          </a:xfrm>
          <a:prstGeom prst="rect">
            <a:avLst/>
          </a:prstGeom>
          <a:noFill/>
        </p:spPr>
        <p:txBody>
          <a:bodyPr wrap="square" rtlCol="0">
            <a:spAutoFit/>
          </a:bodyPr>
          <a:lstStyle/>
          <a:p>
            <a:pPr>
              <a:spcBef>
                <a:spcPts val="600"/>
              </a:spcBef>
              <a:buClr>
                <a:srgbClr val="1681C4"/>
              </a:buClr>
              <a:tabLst>
                <a:tab pos="271463" algn="l"/>
              </a:tabLst>
            </a:pPr>
            <a:r>
              <a:rPr lang="en-GB" b="1" dirty="0">
                <a:solidFill>
                  <a:srgbClr val="1681C4"/>
                </a:solidFill>
                <a:latin typeface="Open Sans" panose="020B0606030504020204" pitchFamily="34" charset="0"/>
                <a:ea typeface="Open Sans" panose="020B0606030504020204" pitchFamily="34" charset="0"/>
                <a:cs typeface="Open Sans" panose="020B0606030504020204" pitchFamily="34" charset="0"/>
              </a:rPr>
              <a:t>CONTRACTOR FEEDBACK</a:t>
            </a:r>
          </a:p>
          <a:p>
            <a:pPr marL="285750" indent="-285750">
              <a:spcBef>
                <a:spcPts val="600"/>
              </a:spcBef>
              <a:buClr>
                <a:srgbClr val="1681C4"/>
              </a:buClr>
              <a:buFont typeface="Wingdings" panose="05000000000000000000" pitchFamily="2" charset="2"/>
              <a:buChar char=""/>
              <a:tabLst>
                <a:tab pos="271463" algn="l"/>
              </a:tabLst>
            </a:pPr>
            <a:r>
              <a:rPr lang="en-GB" sz="1400" i="1" dirty="0">
                <a:latin typeface="Open Sans" panose="020B0606030504020204" pitchFamily="34" charset="0"/>
                <a:ea typeface="Open Sans" panose="020B0606030504020204" pitchFamily="34" charset="0"/>
                <a:cs typeface="Open Sans" panose="020B0606030504020204" pitchFamily="34" charset="0"/>
              </a:rPr>
              <a:t>“</a:t>
            </a:r>
            <a:r>
              <a:rPr lang="en-GB" sz="1400" b="0" i="1" u="none" strike="noStrike" baseline="0" dirty="0">
                <a:solidFill>
                  <a:schemeClr val="tx1">
                    <a:lumMod val="75000"/>
                    <a:lumOff val="25000"/>
                  </a:schemeClr>
                </a:solidFill>
                <a:latin typeface="Open Sans" panose="020B0606030504020204" pitchFamily="34" charset="0"/>
              </a:rPr>
              <a:t>As a contractor who’s passionate about recycling products and the circular economy in general, we were delighted to work with Protec in the ClosedLoop scheme. Having been involved for the first time in this scheme, we will be implementing this across other projects to ensure that we play our part in reducing waste to landfill.”</a:t>
            </a:r>
          </a:p>
          <a:p>
            <a:pPr>
              <a:spcBef>
                <a:spcPts val="600"/>
              </a:spcBef>
              <a:buClr>
                <a:srgbClr val="1681C4"/>
              </a:buClr>
              <a:tabLst>
                <a:tab pos="271463" algn="l"/>
              </a:tabLst>
            </a:pPr>
            <a:endParaRPr lang="en-GB" sz="1400" b="0" i="1" u="none" strike="noStrike" baseline="0" dirty="0">
              <a:solidFill>
                <a:schemeClr val="tx1">
                  <a:lumMod val="75000"/>
                  <a:lumOff val="25000"/>
                </a:schemeClr>
              </a:solidFill>
              <a:latin typeface="Open Sans" panose="020B0606030504020204" pitchFamily="34" charset="0"/>
            </a:endParaRPr>
          </a:p>
          <a:p>
            <a:pPr marL="285750" indent="-285750">
              <a:spcBef>
                <a:spcPts val="600"/>
              </a:spcBef>
              <a:buClr>
                <a:srgbClr val="1681C4"/>
              </a:buClr>
              <a:buFont typeface="Wingdings" panose="05000000000000000000" pitchFamily="2" charset="2"/>
              <a:buChar char=""/>
              <a:tabLst>
                <a:tab pos="271463" algn="l"/>
              </a:tabLst>
            </a:pPr>
            <a:r>
              <a:rPr lang="en-GB" sz="1400" b="0" i="1" u="none" strike="noStrike" baseline="0" dirty="0">
                <a:solidFill>
                  <a:schemeClr val="tx1">
                    <a:lumMod val="75000"/>
                    <a:lumOff val="25000"/>
                  </a:schemeClr>
                </a:solidFill>
                <a:latin typeface="Open Sans" panose="020B0606030504020204" pitchFamily="34" charset="0"/>
              </a:rPr>
              <a:t>“Adopting a circular approach to materials is a must for any credible Net Zero strategy within the Built Environment. That is why Multiplex have targeted Zero Avoidable Waste by 2030, in line with the Government’s Resources and Waste Strategy and subsequent recommendations of the Green Construction Board. Partnering with Protec to implement their ClosedLoop scheme has been a great example of this approach in practice and we hope that it can act as a blueprint for others to follow.”</a:t>
            </a:r>
            <a:endParaRPr lang="en-GB" sz="14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B618828A-1DF3-4DA4-83A6-BF31C4ED1D5E}"/>
              </a:ext>
            </a:extLst>
          </p:cNvPr>
          <p:cNvPicPr>
            <a:picLocks noChangeAspect="1"/>
          </p:cNvPicPr>
          <p:nvPr/>
        </p:nvPicPr>
        <p:blipFill>
          <a:blip r:embed="rId6"/>
          <a:stretch>
            <a:fillRect/>
          </a:stretch>
        </p:blipFill>
        <p:spPr>
          <a:xfrm>
            <a:off x="654657" y="2051940"/>
            <a:ext cx="3463344" cy="4530698"/>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5CBF829A-02A3-4DF5-8838-24F339DDB3F7}"/>
              </a:ext>
            </a:extLst>
          </p:cNvPr>
          <p:cNvPicPr>
            <a:picLocks noChangeAspect="1"/>
          </p:cNvPicPr>
          <p:nvPr/>
        </p:nvPicPr>
        <p:blipFill>
          <a:blip r:embed="rId7"/>
          <a:stretch>
            <a:fillRect/>
          </a:stretch>
        </p:blipFill>
        <p:spPr>
          <a:xfrm>
            <a:off x="5023077" y="4869528"/>
            <a:ext cx="6933081" cy="1319614"/>
          </a:xfrm>
          <a:prstGeom prst="rect">
            <a:avLst/>
          </a:prstGeom>
        </p:spPr>
      </p:pic>
    </p:spTree>
    <p:extLst>
      <p:ext uri="{BB962C8B-B14F-4D97-AF65-F5344CB8AC3E}">
        <p14:creationId xmlns:p14="http://schemas.microsoft.com/office/powerpoint/2010/main" val="68271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466</Words>
  <Application>Microsoft Office PowerPoint</Application>
  <PresentationFormat>Widescreen</PresentationFormat>
  <Paragraphs>46</Paragraphs>
  <Slides>9</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Calibri</vt:lpstr>
      <vt:lpstr>Calibri Light</vt:lpstr>
      <vt:lpstr>Open Sans</vt:lpstr>
      <vt:lpstr>Open Sans Extrabold</vt:lpstr>
      <vt:lpstr>Wingdings</vt:lpstr>
      <vt:lpstr>Office Theme</vt:lpstr>
      <vt:lpstr>1_Office Theme</vt:lpstr>
      <vt:lpstr>INTRODUCING THE PROPLEX CLOSEDLOOP REMANUFACTURING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Buckman</dc:creator>
  <cp:lastModifiedBy>Jim Riley</cp:lastModifiedBy>
  <cp:revision>134</cp:revision>
  <dcterms:created xsi:type="dcterms:W3CDTF">2018-09-13T19:44:27Z</dcterms:created>
  <dcterms:modified xsi:type="dcterms:W3CDTF">2021-12-01T14:30:48Z</dcterms:modified>
</cp:coreProperties>
</file>