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24"/>
  </p:notesMasterIdLst>
  <p:sldIdLst>
    <p:sldId id="257" r:id="rId2"/>
    <p:sldId id="297" r:id="rId3"/>
    <p:sldId id="355" r:id="rId4"/>
    <p:sldId id="358" r:id="rId5"/>
    <p:sldId id="359" r:id="rId6"/>
    <p:sldId id="354" r:id="rId7"/>
    <p:sldId id="352" r:id="rId8"/>
    <p:sldId id="349" r:id="rId9"/>
    <p:sldId id="326" r:id="rId10"/>
    <p:sldId id="334" r:id="rId11"/>
    <p:sldId id="336" r:id="rId12"/>
    <p:sldId id="335" r:id="rId13"/>
    <p:sldId id="337" r:id="rId14"/>
    <p:sldId id="338" r:id="rId15"/>
    <p:sldId id="339" r:id="rId16"/>
    <p:sldId id="340" r:id="rId17"/>
    <p:sldId id="341" r:id="rId18"/>
    <p:sldId id="342" r:id="rId19"/>
    <p:sldId id="343" r:id="rId20"/>
    <p:sldId id="344" r:id="rId21"/>
    <p:sldId id="356" r:id="rId22"/>
    <p:sldId id="35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379F"/>
    <a:srgbClr val="00AEDB"/>
    <a:srgbClr val="00B159"/>
    <a:srgbClr val="FFC425"/>
    <a:srgbClr val="F37735"/>
    <a:srgbClr val="D11141"/>
    <a:srgbClr val="559D77"/>
    <a:srgbClr val="60A77F"/>
    <a:srgbClr val="DB5424"/>
    <a:srgbClr val="965E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72" autoAdjust="0"/>
    <p:restoredTop sz="94660"/>
  </p:normalViewPr>
  <p:slideViewPr>
    <p:cSldViewPr snapToGrid="0">
      <p:cViewPr varScale="1">
        <p:scale>
          <a:sx n="86" d="100"/>
          <a:sy n="86" d="100"/>
        </p:scale>
        <p:origin x="1406"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244BA3-A8E6-452F-BE28-424E0D9F7865}" type="datetimeFigureOut">
              <a:rPr lang="en-GB" smtClean="0"/>
              <a:t>12/09/2019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10AE08-C1D1-49FE-8F88-59B74C5244C3}" type="slidenum">
              <a:rPr lang="en-GB" smtClean="0"/>
              <a:t>‹#›</a:t>
            </a:fld>
            <a:endParaRPr lang="en-GB"/>
          </a:p>
        </p:txBody>
      </p:sp>
    </p:spTree>
    <p:extLst>
      <p:ext uri="{BB962C8B-B14F-4D97-AF65-F5344CB8AC3E}">
        <p14:creationId xmlns:p14="http://schemas.microsoft.com/office/powerpoint/2010/main" val="4051879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5583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roject t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2BF0C40-7670-4431-8B8D-D5F0EC3C9866}"/>
              </a:ext>
            </a:extLst>
          </p:cNvPr>
          <p:cNvSpPr/>
          <p:nvPr userDrawn="1"/>
        </p:nvSpPr>
        <p:spPr>
          <a:xfrm>
            <a:off x="508000" y="573623"/>
            <a:ext cx="2262158" cy="507831"/>
          </a:xfrm>
          <a:prstGeom prst="rect">
            <a:avLst/>
          </a:prstGeom>
        </p:spPr>
        <p:txBody>
          <a:bodyPr wrap="none">
            <a:spAutoFit/>
          </a:bodyPr>
          <a:lstStyle/>
          <a:p>
            <a:r>
              <a:rPr lang="en-US" sz="2700" b="1" dirty="0">
                <a:solidFill>
                  <a:srgbClr val="559D77"/>
                </a:solidFill>
              </a:rPr>
              <a:t>Project team</a:t>
            </a:r>
          </a:p>
        </p:txBody>
      </p:sp>
    </p:spTree>
    <p:extLst>
      <p:ext uri="{BB962C8B-B14F-4D97-AF65-F5344CB8AC3E}">
        <p14:creationId xmlns:p14="http://schemas.microsoft.com/office/powerpoint/2010/main" val="1927291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lth and well-being - Text">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661C9BC-BFDC-48AA-853A-63853A82A235}"/>
              </a:ext>
            </a:extLst>
          </p:cNvPr>
          <p:cNvSpPr>
            <a:spLocks noGrp="1"/>
          </p:cNvSpPr>
          <p:nvPr>
            <p:ph type="body" sz="quarter" idx="10" hasCustomPrompt="1"/>
          </p:nvPr>
        </p:nvSpPr>
        <p:spPr>
          <a:xfrm>
            <a:off x="508000" y="1941636"/>
            <a:ext cx="6682154" cy="4211514"/>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lang="en-GB" i="0" dirty="0" smtClean="0"/>
            </a:lvl1pPr>
          </a:lstStyle>
          <a:p>
            <a:pPr marL="0" marR="0" lvl="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a:pPr>
            <a:r>
              <a:rPr lang="en-US" i="1" dirty="0"/>
              <a:t>Please add your text to this one slide ONLY (300 words max.). You may not duplicate this slide to add further text. Please attach plans, graphs and photos on the next slide(s).</a:t>
            </a:r>
            <a:endParaRPr lang="en-GB" i="1" dirty="0"/>
          </a:p>
        </p:txBody>
      </p:sp>
      <p:sp>
        <p:nvSpPr>
          <p:cNvPr id="9" name="TextBox 8">
            <a:extLst>
              <a:ext uri="{FF2B5EF4-FFF2-40B4-BE49-F238E27FC236}">
                <a16:creationId xmlns:a16="http://schemas.microsoft.com/office/drawing/2014/main" id="{2F44679C-D9AF-4E25-B106-1FC53C01DB76}"/>
              </a:ext>
            </a:extLst>
          </p:cNvPr>
          <p:cNvSpPr txBox="1"/>
          <p:nvPr userDrawn="1"/>
        </p:nvSpPr>
        <p:spPr>
          <a:xfrm>
            <a:off x="508000" y="1464169"/>
            <a:ext cx="6931025" cy="338554"/>
          </a:xfrm>
          <a:prstGeom prst="rect">
            <a:avLst/>
          </a:prstGeom>
          <a:noFill/>
          <a:ln>
            <a:noFill/>
          </a:ln>
        </p:spPr>
        <p:txBody>
          <a:bodyPr wrap="square" rtlCol="0">
            <a:spAutoFit/>
          </a:bodyPr>
          <a:lstStyle/>
          <a:p>
            <a:r>
              <a:rPr lang="en-US" sz="1600" b="1" dirty="0"/>
              <a:t>How does your project excel in this category?</a:t>
            </a:r>
          </a:p>
        </p:txBody>
      </p:sp>
      <p:pic>
        <p:nvPicPr>
          <p:cNvPr id="10" name="Picture 9">
            <a:extLst>
              <a:ext uri="{FF2B5EF4-FFF2-40B4-BE49-F238E27FC236}">
                <a16:creationId xmlns:a16="http://schemas.microsoft.com/office/drawing/2014/main" id="{3C4C3D42-03AD-4558-973C-8F4DE4EFDB6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756" y="196545"/>
            <a:ext cx="1168683" cy="1168683"/>
          </a:xfrm>
          <a:prstGeom prst="rect">
            <a:avLst/>
          </a:prstGeom>
        </p:spPr>
      </p:pic>
      <p:sp>
        <p:nvSpPr>
          <p:cNvPr id="12" name="Rectangle 11">
            <a:extLst>
              <a:ext uri="{FF2B5EF4-FFF2-40B4-BE49-F238E27FC236}">
                <a16:creationId xmlns:a16="http://schemas.microsoft.com/office/drawing/2014/main" id="{5039DB44-AA8A-4001-B24A-06A08198B094}"/>
              </a:ext>
            </a:extLst>
          </p:cNvPr>
          <p:cNvSpPr/>
          <p:nvPr userDrawn="1"/>
        </p:nvSpPr>
        <p:spPr>
          <a:xfrm>
            <a:off x="1540427" y="530157"/>
            <a:ext cx="3743332" cy="507831"/>
          </a:xfrm>
          <a:prstGeom prst="rect">
            <a:avLst/>
          </a:prstGeom>
        </p:spPr>
        <p:txBody>
          <a:bodyPr wrap="none">
            <a:spAutoFit/>
          </a:bodyPr>
          <a:lstStyle/>
          <a:p>
            <a:r>
              <a:rPr lang="en-US" sz="2700" b="1" dirty="0">
                <a:solidFill>
                  <a:srgbClr val="D11141"/>
                </a:solidFill>
              </a:rPr>
              <a:t>Health and well-being</a:t>
            </a:r>
          </a:p>
        </p:txBody>
      </p:sp>
    </p:spTree>
    <p:extLst>
      <p:ext uri="{BB962C8B-B14F-4D97-AF65-F5344CB8AC3E}">
        <p14:creationId xmlns:p14="http://schemas.microsoft.com/office/powerpoint/2010/main" val="663113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lth and well-being - Supporting informa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D198FE-AABC-4CA0-B72C-EFDC43E18E0F}"/>
              </a:ext>
            </a:extLst>
          </p:cNvPr>
          <p:cNvSpPr>
            <a:spLocks noGrp="1"/>
          </p:cNvSpPr>
          <p:nvPr>
            <p:ph sz="quarter" idx="11" hasCustomPrompt="1"/>
          </p:nvPr>
        </p:nvSpPr>
        <p:spPr>
          <a:xfrm>
            <a:off x="508000" y="1933625"/>
            <a:ext cx="6681788" cy="4162375"/>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b="0" i="0"/>
            </a:lvl1pPr>
          </a:lstStyle>
          <a:p>
            <a:r>
              <a:rPr lang="en-GB" dirty="0"/>
              <a:t>Add </a:t>
            </a:r>
            <a:r>
              <a:rPr lang="en-US" dirty="0"/>
              <a:t>any supporting information to this slide such as plans, graphs and photos. If you need extra space, y</a:t>
            </a:r>
            <a:r>
              <a:rPr lang="en-US" i="1" dirty="0"/>
              <a:t>ou can duplicate this slide ONCE MORE only.</a:t>
            </a:r>
          </a:p>
        </p:txBody>
      </p:sp>
      <p:pic>
        <p:nvPicPr>
          <p:cNvPr id="7" name="Picture 6">
            <a:extLst>
              <a:ext uri="{FF2B5EF4-FFF2-40B4-BE49-F238E27FC236}">
                <a16:creationId xmlns:a16="http://schemas.microsoft.com/office/drawing/2014/main" id="{E0E8012B-E9A2-4BB3-93FD-1223E34EA9C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756" y="196545"/>
            <a:ext cx="1168683" cy="1168683"/>
          </a:xfrm>
          <a:prstGeom prst="rect">
            <a:avLst/>
          </a:prstGeom>
        </p:spPr>
      </p:pic>
      <p:sp>
        <p:nvSpPr>
          <p:cNvPr id="10" name="Rectangle 9">
            <a:extLst>
              <a:ext uri="{FF2B5EF4-FFF2-40B4-BE49-F238E27FC236}">
                <a16:creationId xmlns:a16="http://schemas.microsoft.com/office/drawing/2014/main" id="{0906D2FD-34F0-41E2-A91D-D77A88DE7F48}"/>
              </a:ext>
            </a:extLst>
          </p:cNvPr>
          <p:cNvSpPr/>
          <p:nvPr userDrawn="1"/>
        </p:nvSpPr>
        <p:spPr>
          <a:xfrm>
            <a:off x="1540427" y="530157"/>
            <a:ext cx="3743332" cy="507831"/>
          </a:xfrm>
          <a:prstGeom prst="rect">
            <a:avLst/>
          </a:prstGeom>
        </p:spPr>
        <p:txBody>
          <a:bodyPr wrap="none">
            <a:spAutoFit/>
          </a:bodyPr>
          <a:lstStyle/>
          <a:p>
            <a:r>
              <a:rPr lang="en-US" sz="2700" b="1" dirty="0">
                <a:solidFill>
                  <a:srgbClr val="D11141"/>
                </a:solidFill>
              </a:rPr>
              <a:t>Health and well-being</a:t>
            </a:r>
          </a:p>
        </p:txBody>
      </p:sp>
      <p:sp>
        <p:nvSpPr>
          <p:cNvPr id="12" name="TextBox 11">
            <a:extLst>
              <a:ext uri="{FF2B5EF4-FFF2-40B4-BE49-F238E27FC236}">
                <a16:creationId xmlns:a16="http://schemas.microsoft.com/office/drawing/2014/main" id="{9A6F972B-B23B-4F67-866B-05E6C7615503}"/>
              </a:ext>
            </a:extLst>
          </p:cNvPr>
          <p:cNvSpPr txBox="1"/>
          <p:nvPr userDrawn="1"/>
        </p:nvSpPr>
        <p:spPr>
          <a:xfrm>
            <a:off x="508000" y="1471905"/>
            <a:ext cx="6931025" cy="338554"/>
          </a:xfrm>
          <a:prstGeom prst="rect">
            <a:avLst/>
          </a:prstGeom>
          <a:noFill/>
          <a:ln>
            <a:noFill/>
          </a:ln>
        </p:spPr>
        <p:txBody>
          <a:bodyPr wrap="square" rtlCol="0">
            <a:spAutoFit/>
          </a:bodyPr>
          <a:lstStyle/>
          <a:p>
            <a:r>
              <a:rPr lang="en-US" sz="1600" b="1" dirty="0"/>
              <a:t>Supporting information</a:t>
            </a:r>
          </a:p>
        </p:txBody>
      </p:sp>
    </p:spTree>
    <p:extLst>
      <p:ext uri="{BB962C8B-B14F-4D97-AF65-F5344CB8AC3E}">
        <p14:creationId xmlns:p14="http://schemas.microsoft.com/office/powerpoint/2010/main" val="1079685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esource efficiency - Text">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17A47925-EC28-4875-BEFE-D439A242F37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757" y="196545"/>
            <a:ext cx="1168683" cy="1168683"/>
          </a:xfrm>
          <a:prstGeom prst="rect">
            <a:avLst/>
          </a:prstGeom>
        </p:spPr>
      </p:pic>
      <p:sp>
        <p:nvSpPr>
          <p:cNvPr id="19" name="Rectangle 18">
            <a:extLst>
              <a:ext uri="{FF2B5EF4-FFF2-40B4-BE49-F238E27FC236}">
                <a16:creationId xmlns:a16="http://schemas.microsoft.com/office/drawing/2014/main" id="{BD1BD820-E4CC-495E-A067-3A09EDD113B6}"/>
              </a:ext>
            </a:extLst>
          </p:cNvPr>
          <p:cNvSpPr/>
          <p:nvPr userDrawn="1"/>
        </p:nvSpPr>
        <p:spPr>
          <a:xfrm>
            <a:off x="1528674" y="526971"/>
            <a:ext cx="3454792" cy="507831"/>
          </a:xfrm>
          <a:prstGeom prst="rect">
            <a:avLst/>
          </a:prstGeom>
        </p:spPr>
        <p:txBody>
          <a:bodyPr wrap="none">
            <a:spAutoFit/>
          </a:bodyPr>
          <a:lstStyle/>
          <a:p>
            <a:r>
              <a:rPr lang="en-US" sz="2700" b="1" dirty="0">
                <a:solidFill>
                  <a:srgbClr val="F37735"/>
                </a:solidFill>
              </a:rPr>
              <a:t>Resource efficiency</a:t>
            </a:r>
          </a:p>
        </p:txBody>
      </p:sp>
      <p:sp>
        <p:nvSpPr>
          <p:cNvPr id="20" name="Text Placeholder 2">
            <a:extLst>
              <a:ext uri="{FF2B5EF4-FFF2-40B4-BE49-F238E27FC236}">
                <a16:creationId xmlns:a16="http://schemas.microsoft.com/office/drawing/2014/main" id="{04ECCF0B-4F89-4444-B21E-E1D8F3CDE55A}"/>
              </a:ext>
            </a:extLst>
          </p:cNvPr>
          <p:cNvSpPr>
            <a:spLocks noGrp="1"/>
          </p:cNvSpPr>
          <p:nvPr>
            <p:ph type="body" sz="quarter" idx="10" hasCustomPrompt="1"/>
          </p:nvPr>
        </p:nvSpPr>
        <p:spPr>
          <a:xfrm>
            <a:off x="508000" y="1941636"/>
            <a:ext cx="6682154" cy="4211514"/>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lang="en-GB"/>
            </a:lvl1pPr>
          </a:lstStyle>
          <a:p>
            <a:pPr marL="0" marR="0" lvl="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a:pPr>
            <a:r>
              <a:rPr lang="en-US" i="1" dirty="0"/>
              <a:t>Please add your text to this one slide ONLY (300 words max.). You may not duplicate this slide to add further text. Please attach plans, graphs and photos on the next slide(s).</a:t>
            </a:r>
            <a:endParaRPr lang="en-GB" i="1" dirty="0"/>
          </a:p>
        </p:txBody>
      </p:sp>
      <p:sp>
        <p:nvSpPr>
          <p:cNvPr id="21" name="TextBox 20">
            <a:extLst>
              <a:ext uri="{FF2B5EF4-FFF2-40B4-BE49-F238E27FC236}">
                <a16:creationId xmlns:a16="http://schemas.microsoft.com/office/drawing/2014/main" id="{27449B59-77E5-4156-A29F-FE93A0040E49}"/>
              </a:ext>
            </a:extLst>
          </p:cNvPr>
          <p:cNvSpPr txBox="1"/>
          <p:nvPr userDrawn="1"/>
        </p:nvSpPr>
        <p:spPr>
          <a:xfrm>
            <a:off x="508000" y="1464169"/>
            <a:ext cx="6931025" cy="338554"/>
          </a:xfrm>
          <a:prstGeom prst="rect">
            <a:avLst/>
          </a:prstGeom>
          <a:noFill/>
          <a:ln>
            <a:noFill/>
          </a:ln>
        </p:spPr>
        <p:txBody>
          <a:bodyPr wrap="square" rtlCol="0">
            <a:spAutoFit/>
          </a:bodyPr>
          <a:lstStyle/>
          <a:p>
            <a:r>
              <a:rPr lang="en-US" sz="1600" b="1" dirty="0"/>
              <a:t>How does your project excel in this category?</a:t>
            </a:r>
          </a:p>
        </p:txBody>
      </p:sp>
    </p:spTree>
    <p:extLst>
      <p:ext uri="{BB962C8B-B14F-4D97-AF65-F5344CB8AC3E}">
        <p14:creationId xmlns:p14="http://schemas.microsoft.com/office/powerpoint/2010/main" val="30242814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esource efficiency - Supporting information">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FF4CDA2-3F1A-41BF-8291-6C1F2CD6E0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757" y="196545"/>
            <a:ext cx="1168683" cy="1168683"/>
          </a:xfrm>
          <a:prstGeom prst="rect">
            <a:avLst/>
          </a:prstGeom>
        </p:spPr>
      </p:pic>
      <p:sp>
        <p:nvSpPr>
          <p:cNvPr id="13" name="Rectangle 12">
            <a:extLst>
              <a:ext uri="{FF2B5EF4-FFF2-40B4-BE49-F238E27FC236}">
                <a16:creationId xmlns:a16="http://schemas.microsoft.com/office/drawing/2014/main" id="{51CEBFBD-02B4-4C18-B8FE-36FD7CC48B44}"/>
              </a:ext>
            </a:extLst>
          </p:cNvPr>
          <p:cNvSpPr/>
          <p:nvPr userDrawn="1"/>
        </p:nvSpPr>
        <p:spPr>
          <a:xfrm>
            <a:off x="1528674" y="526971"/>
            <a:ext cx="3454792" cy="507831"/>
          </a:xfrm>
          <a:prstGeom prst="rect">
            <a:avLst/>
          </a:prstGeom>
        </p:spPr>
        <p:txBody>
          <a:bodyPr wrap="none">
            <a:spAutoFit/>
          </a:bodyPr>
          <a:lstStyle/>
          <a:p>
            <a:r>
              <a:rPr lang="en-US" sz="2700" b="1" dirty="0">
                <a:solidFill>
                  <a:srgbClr val="F37735"/>
                </a:solidFill>
              </a:rPr>
              <a:t>Resource efficiency</a:t>
            </a:r>
          </a:p>
        </p:txBody>
      </p:sp>
      <p:sp>
        <p:nvSpPr>
          <p:cNvPr id="20" name="Content Placeholder 2">
            <a:extLst>
              <a:ext uri="{FF2B5EF4-FFF2-40B4-BE49-F238E27FC236}">
                <a16:creationId xmlns:a16="http://schemas.microsoft.com/office/drawing/2014/main" id="{B1C27C68-097B-4A8D-B2AE-2BB2B0122F8F}"/>
              </a:ext>
            </a:extLst>
          </p:cNvPr>
          <p:cNvSpPr>
            <a:spLocks noGrp="1"/>
          </p:cNvSpPr>
          <p:nvPr>
            <p:ph sz="quarter" idx="11" hasCustomPrompt="1"/>
          </p:nvPr>
        </p:nvSpPr>
        <p:spPr>
          <a:xfrm>
            <a:off x="508000" y="1933625"/>
            <a:ext cx="6681788" cy="4162375"/>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i="0"/>
            </a:lvl1pPr>
          </a:lstStyle>
          <a:p>
            <a:r>
              <a:rPr lang="en-GB" dirty="0"/>
              <a:t>Add </a:t>
            </a:r>
            <a:r>
              <a:rPr lang="en-US" dirty="0"/>
              <a:t>any supporting information to this slide such as plans, graphs and photos. If you need extra space, y</a:t>
            </a:r>
            <a:r>
              <a:rPr lang="en-US" i="1" dirty="0"/>
              <a:t>ou can duplicate this slide ONCE MORE only.</a:t>
            </a:r>
          </a:p>
        </p:txBody>
      </p:sp>
      <p:sp>
        <p:nvSpPr>
          <p:cNvPr id="21" name="TextBox 20">
            <a:extLst>
              <a:ext uri="{FF2B5EF4-FFF2-40B4-BE49-F238E27FC236}">
                <a16:creationId xmlns:a16="http://schemas.microsoft.com/office/drawing/2014/main" id="{F73522A9-F113-48A2-BD0A-74FDC4066E0C}"/>
              </a:ext>
            </a:extLst>
          </p:cNvPr>
          <p:cNvSpPr txBox="1"/>
          <p:nvPr userDrawn="1"/>
        </p:nvSpPr>
        <p:spPr>
          <a:xfrm>
            <a:off x="508000" y="1471905"/>
            <a:ext cx="6931025" cy="338554"/>
          </a:xfrm>
          <a:prstGeom prst="rect">
            <a:avLst/>
          </a:prstGeom>
          <a:noFill/>
          <a:ln>
            <a:noFill/>
          </a:ln>
        </p:spPr>
        <p:txBody>
          <a:bodyPr wrap="square" rtlCol="0">
            <a:spAutoFit/>
          </a:bodyPr>
          <a:lstStyle/>
          <a:p>
            <a:r>
              <a:rPr lang="en-US" sz="1600" b="1" dirty="0"/>
              <a:t>Supporting information</a:t>
            </a:r>
          </a:p>
        </p:txBody>
      </p:sp>
    </p:spTree>
    <p:extLst>
      <p:ext uri="{BB962C8B-B14F-4D97-AF65-F5344CB8AC3E}">
        <p14:creationId xmlns:p14="http://schemas.microsoft.com/office/powerpoint/2010/main" val="4237846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Whole-life carbon - Text">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F66E4A6-9599-4BDF-9A7E-488CBF3F00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9532" y="196544"/>
            <a:ext cx="1168684" cy="1168684"/>
          </a:xfrm>
          <a:prstGeom prst="rect">
            <a:avLst/>
          </a:prstGeom>
        </p:spPr>
      </p:pic>
      <p:sp>
        <p:nvSpPr>
          <p:cNvPr id="13" name="Rectangle 12">
            <a:extLst>
              <a:ext uri="{FF2B5EF4-FFF2-40B4-BE49-F238E27FC236}">
                <a16:creationId xmlns:a16="http://schemas.microsoft.com/office/drawing/2014/main" id="{F2C56FC7-8396-4141-AC1E-AD3A359C1E41}"/>
              </a:ext>
            </a:extLst>
          </p:cNvPr>
          <p:cNvSpPr/>
          <p:nvPr userDrawn="1"/>
        </p:nvSpPr>
        <p:spPr>
          <a:xfrm>
            <a:off x="1564585" y="526971"/>
            <a:ext cx="3089307" cy="507831"/>
          </a:xfrm>
          <a:prstGeom prst="rect">
            <a:avLst/>
          </a:prstGeom>
        </p:spPr>
        <p:txBody>
          <a:bodyPr wrap="none">
            <a:spAutoFit/>
          </a:bodyPr>
          <a:lstStyle/>
          <a:p>
            <a:r>
              <a:rPr lang="en-US" sz="2700" b="1" dirty="0">
                <a:solidFill>
                  <a:srgbClr val="FFC425"/>
                </a:solidFill>
              </a:rPr>
              <a:t>Whole-life carbon</a:t>
            </a:r>
          </a:p>
        </p:txBody>
      </p:sp>
      <p:sp>
        <p:nvSpPr>
          <p:cNvPr id="14" name="Text Placeholder 2">
            <a:extLst>
              <a:ext uri="{FF2B5EF4-FFF2-40B4-BE49-F238E27FC236}">
                <a16:creationId xmlns:a16="http://schemas.microsoft.com/office/drawing/2014/main" id="{1B2CAC36-DC8E-4BD1-8E04-408A9843CAF8}"/>
              </a:ext>
            </a:extLst>
          </p:cNvPr>
          <p:cNvSpPr>
            <a:spLocks noGrp="1"/>
          </p:cNvSpPr>
          <p:nvPr>
            <p:ph type="body" sz="quarter" idx="10" hasCustomPrompt="1"/>
          </p:nvPr>
        </p:nvSpPr>
        <p:spPr>
          <a:xfrm>
            <a:off x="508000" y="1941636"/>
            <a:ext cx="6682154" cy="4211514"/>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lang="en-GB"/>
            </a:lvl1pPr>
          </a:lstStyle>
          <a:p>
            <a:pPr marL="0" marR="0" lvl="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a:pPr>
            <a:r>
              <a:rPr lang="en-US" i="1" dirty="0"/>
              <a:t>Please add your text to this one slide ONLY (300 words max.). You may not duplicate this slide to add further text. Please attach plans, graphs and photos on the next slide(s).</a:t>
            </a:r>
            <a:endParaRPr lang="en-GB" i="1" dirty="0"/>
          </a:p>
        </p:txBody>
      </p:sp>
      <p:sp>
        <p:nvSpPr>
          <p:cNvPr id="15" name="TextBox 14">
            <a:extLst>
              <a:ext uri="{FF2B5EF4-FFF2-40B4-BE49-F238E27FC236}">
                <a16:creationId xmlns:a16="http://schemas.microsoft.com/office/drawing/2014/main" id="{13536916-F84C-4690-B978-92308B057F24}"/>
              </a:ext>
            </a:extLst>
          </p:cNvPr>
          <p:cNvSpPr txBox="1"/>
          <p:nvPr userDrawn="1"/>
        </p:nvSpPr>
        <p:spPr>
          <a:xfrm>
            <a:off x="508000" y="1464169"/>
            <a:ext cx="6931025" cy="338554"/>
          </a:xfrm>
          <a:prstGeom prst="rect">
            <a:avLst/>
          </a:prstGeom>
          <a:noFill/>
          <a:ln>
            <a:noFill/>
          </a:ln>
        </p:spPr>
        <p:txBody>
          <a:bodyPr wrap="square" rtlCol="0">
            <a:spAutoFit/>
          </a:bodyPr>
          <a:lstStyle/>
          <a:p>
            <a:r>
              <a:rPr lang="en-US" sz="1600" b="1" dirty="0"/>
              <a:t>How does your project excel in this category?</a:t>
            </a:r>
          </a:p>
        </p:txBody>
      </p:sp>
    </p:spTree>
    <p:extLst>
      <p:ext uri="{BB962C8B-B14F-4D97-AF65-F5344CB8AC3E}">
        <p14:creationId xmlns:p14="http://schemas.microsoft.com/office/powerpoint/2010/main" val="33512572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Whole-life carbon - Supporting information">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D4B1910-6329-41FF-BA6C-D4973749F41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9532" y="196544"/>
            <a:ext cx="1168684" cy="1168684"/>
          </a:xfrm>
          <a:prstGeom prst="rect">
            <a:avLst/>
          </a:prstGeom>
        </p:spPr>
      </p:pic>
      <p:sp>
        <p:nvSpPr>
          <p:cNvPr id="13" name="Rectangle 12">
            <a:extLst>
              <a:ext uri="{FF2B5EF4-FFF2-40B4-BE49-F238E27FC236}">
                <a16:creationId xmlns:a16="http://schemas.microsoft.com/office/drawing/2014/main" id="{8823E9EC-4B37-46DE-B4AD-5399904DF966}"/>
              </a:ext>
            </a:extLst>
          </p:cNvPr>
          <p:cNvSpPr/>
          <p:nvPr userDrawn="1"/>
        </p:nvSpPr>
        <p:spPr>
          <a:xfrm>
            <a:off x="1564585" y="526971"/>
            <a:ext cx="3089307" cy="507831"/>
          </a:xfrm>
          <a:prstGeom prst="rect">
            <a:avLst/>
          </a:prstGeom>
        </p:spPr>
        <p:txBody>
          <a:bodyPr wrap="none">
            <a:spAutoFit/>
          </a:bodyPr>
          <a:lstStyle/>
          <a:p>
            <a:r>
              <a:rPr lang="en-US" sz="2700" b="1" dirty="0">
                <a:solidFill>
                  <a:srgbClr val="FFC425"/>
                </a:solidFill>
              </a:rPr>
              <a:t>Whole-life carbon</a:t>
            </a:r>
          </a:p>
        </p:txBody>
      </p:sp>
      <p:sp>
        <p:nvSpPr>
          <p:cNvPr id="16" name="Content Placeholder 2">
            <a:extLst>
              <a:ext uri="{FF2B5EF4-FFF2-40B4-BE49-F238E27FC236}">
                <a16:creationId xmlns:a16="http://schemas.microsoft.com/office/drawing/2014/main" id="{92CCCF4E-E2F1-410B-BD2A-F01FEAF6E8E5}"/>
              </a:ext>
            </a:extLst>
          </p:cNvPr>
          <p:cNvSpPr>
            <a:spLocks noGrp="1"/>
          </p:cNvSpPr>
          <p:nvPr>
            <p:ph sz="quarter" idx="11" hasCustomPrompt="1"/>
          </p:nvPr>
        </p:nvSpPr>
        <p:spPr>
          <a:xfrm>
            <a:off x="508000" y="1933625"/>
            <a:ext cx="6681788" cy="4162375"/>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i="0"/>
            </a:lvl1pPr>
          </a:lstStyle>
          <a:p>
            <a:r>
              <a:rPr lang="en-GB" dirty="0"/>
              <a:t>Add </a:t>
            </a:r>
            <a:r>
              <a:rPr lang="en-US" dirty="0"/>
              <a:t>any supporting information to this slide such as plans, graphs and photos. If you need extra space, y</a:t>
            </a:r>
            <a:r>
              <a:rPr lang="en-US" i="1" dirty="0"/>
              <a:t>ou can duplicate this slide ONCE MORE only.</a:t>
            </a:r>
          </a:p>
        </p:txBody>
      </p:sp>
      <p:sp>
        <p:nvSpPr>
          <p:cNvPr id="17" name="TextBox 16">
            <a:extLst>
              <a:ext uri="{FF2B5EF4-FFF2-40B4-BE49-F238E27FC236}">
                <a16:creationId xmlns:a16="http://schemas.microsoft.com/office/drawing/2014/main" id="{183FCC9E-FED5-4B64-AA29-4802827ACA0F}"/>
              </a:ext>
            </a:extLst>
          </p:cNvPr>
          <p:cNvSpPr txBox="1"/>
          <p:nvPr userDrawn="1"/>
        </p:nvSpPr>
        <p:spPr>
          <a:xfrm>
            <a:off x="508000" y="1471905"/>
            <a:ext cx="6931025" cy="338554"/>
          </a:xfrm>
          <a:prstGeom prst="rect">
            <a:avLst/>
          </a:prstGeom>
          <a:noFill/>
          <a:ln>
            <a:noFill/>
          </a:ln>
        </p:spPr>
        <p:txBody>
          <a:bodyPr wrap="square" rtlCol="0">
            <a:spAutoFit/>
          </a:bodyPr>
          <a:lstStyle/>
          <a:p>
            <a:r>
              <a:rPr lang="en-US" sz="1600" b="1" dirty="0"/>
              <a:t>Supporting information</a:t>
            </a:r>
          </a:p>
        </p:txBody>
      </p:sp>
    </p:spTree>
    <p:extLst>
      <p:ext uri="{BB962C8B-B14F-4D97-AF65-F5344CB8AC3E}">
        <p14:creationId xmlns:p14="http://schemas.microsoft.com/office/powerpoint/2010/main" val="39403787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thics and transparency - Tex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B70B21AF-5A76-4219-A9AB-7A387118A76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9532" y="183596"/>
            <a:ext cx="1168683" cy="1168683"/>
          </a:xfrm>
          <a:prstGeom prst="rect">
            <a:avLst/>
          </a:prstGeom>
        </p:spPr>
      </p:pic>
      <p:sp>
        <p:nvSpPr>
          <p:cNvPr id="16" name="Rectangle 15">
            <a:extLst>
              <a:ext uri="{FF2B5EF4-FFF2-40B4-BE49-F238E27FC236}">
                <a16:creationId xmlns:a16="http://schemas.microsoft.com/office/drawing/2014/main" id="{A3191E3C-D37E-438D-BDB9-17480F5D7E20}"/>
              </a:ext>
            </a:extLst>
          </p:cNvPr>
          <p:cNvSpPr/>
          <p:nvPr userDrawn="1"/>
        </p:nvSpPr>
        <p:spPr>
          <a:xfrm>
            <a:off x="1555060" y="526971"/>
            <a:ext cx="4204997" cy="507831"/>
          </a:xfrm>
          <a:prstGeom prst="rect">
            <a:avLst/>
          </a:prstGeom>
        </p:spPr>
        <p:txBody>
          <a:bodyPr wrap="none">
            <a:spAutoFit/>
          </a:bodyPr>
          <a:lstStyle/>
          <a:p>
            <a:r>
              <a:rPr lang="en-US" sz="2700" b="1" dirty="0">
                <a:solidFill>
                  <a:srgbClr val="00B159"/>
                </a:solidFill>
              </a:rPr>
              <a:t>Ethics and transparency</a:t>
            </a:r>
          </a:p>
        </p:txBody>
      </p:sp>
      <p:sp>
        <p:nvSpPr>
          <p:cNvPr id="17" name="Text Placeholder 2">
            <a:extLst>
              <a:ext uri="{FF2B5EF4-FFF2-40B4-BE49-F238E27FC236}">
                <a16:creationId xmlns:a16="http://schemas.microsoft.com/office/drawing/2014/main" id="{A5FC25DA-03E4-4779-916B-743F1083FB6B}"/>
              </a:ext>
            </a:extLst>
          </p:cNvPr>
          <p:cNvSpPr>
            <a:spLocks noGrp="1"/>
          </p:cNvSpPr>
          <p:nvPr>
            <p:ph type="body" sz="quarter" idx="10" hasCustomPrompt="1"/>
          </p:nvPr>
        </p:nvSpPr>
        <p:spPr>
          <a:xfrm>
            <a:off x="508000" y="1941636"/>
            <a:ext cx="6682154" cy="4211514"/>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lang="en-GB"/>
            </a:lvl1pPr>
          </a:lstStyle>
          <a:p>
            <a:pPr marL="0" marR="0" lvl="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a:pPr>
            <a:r>
              <a:rPr lang="en-US" i="1" dirty="0"/>
              <a:t>Please add your text to this one slide ONLY (300 words max.). You may not duplicate this slide to add further text. Please attach plans, graphs and photos on the next slide(s).</a:t>
            </a:r>
            <a:endParaRPr lang="en-GB" i="1" dirty="0"/>
          </a:p>
        </p:txBody>
      </p:sp>
      <p:sp>
        <p:nvSpPr>
          <p:cNvPr id="18" name="TextBox 17">
            <a:extLst>
              <a:ext uri="{FF2B5EF4-FFF2-40B4-BE49-F238E27FC236}">
                <a16:creationId xmlns:a16="http://schemas.microsoft.com/office/drawing/2014/main" id="{FAE154C3-C96C-41D6-87CB-B720AB441A72}"/>
              </a:ext>
            </a:extLst>
          </p:cNvPr>
          <p:cNvSpPr txBox="1"/>
          <p:nvPr userDrawn="1"/>
        </p:nvSpPr>
        <p:spPr>
          <a:xfrm>
            <a:off x="508000" y="1464169"/>
            <a:ext cx="6931025" cy="338554"/>
          </a:xfrm>
          <a:prstGeom prst="rect">
            <a:avLst/>
          </a:prstGeom>
          <a:noFill/>
          <a:ln>
            <a:noFill/>
          </a:ln>
        </p:spPr>
        <p:txBody>
          <a:bodyPr wrap="square" rtlCol="0">
            <a:spAutoFit/>
          </a:bodyPr>
          <a:lstStyle/>
          <a:p>
            <a:r>
              <a:rPr lang="en-US" sz="1600" b="1" dirty="0"/>
              <a:t>How does your project excel in this category?</a:t>
            </a:r>
          </a:p>
        </p:txBody>
      </p:sp>
    </p:spTree>
    <p:extLst>
      <p:ext uri="{BB962C8B-B14F-4D97-AF65-F5344CB8AC3E}">
        <p14:creationId xmlns:p14="http://schemas.microsoft.com/office/powerpoint/2010/main" val="22052505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thics and transparency - Supporting information">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C4DDA0BA-9901-47FA-A150-855633B715C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9532" y="183596"/>
            <a:ext cx="1168683" cy="1168683"/>
          </a:xfrm>
          <a:prstGeom prst="rect">
            <a:avLst/>
          </a:prstGeom>
        </p:spPr>
      </p:pic>
      <p:sp>
        <p:nvSpPr>
          <p:cNvPr id="13" name="Rectangle 12">
            <a:extLst>
              <a:ext uri="{FF2B5EF4-FFF2-40B4-BE49-F238E27FC236}">
                <a16:creationId xmlns:a16="http://schemas.microsoft.com/office/drawing/2014/main" id="{0C1B24D0-3C2D-4F2E-B661-AB5539CD439F}"/>
              </a:ext>
            </a:extLst>
          </p:cNvPr>
          <p:cNvSpPr/>
          <p:nvPr userDrawn="1"/>
        </p:nvSpPr>
        <p:spPr>
          <a:xfrm>
            <a:off x="1555060" y="526971"/>
            <a:ext cx="4204997" cy="507831"/>
          </a:xfrm>
          <a:prstGeom prst="rect">
            <a:avLst/>
          </a:prstGeom>
        </p:spPr>
        <p:txBody>
          <a:bodyPr wrap="none">
            <a:spAutoFit/>
          </a:bodyPr>
          <a:lstStyle/>
          <a:p>
            <a:r>
              <a:rPr lang="en-US" sz="2700" b="1" dirty="0">
                <a:solidFill>
                  <a:srgbClr val="00B159"/>
                </a:solidFill>
              </a:rPr>
              <a:t>Ethics and transparency</a:t>
            </a:r>
          </a:p>
        </p:txBody>
      </p:sp>
      <p:sp>
        <p:nvSpPr>
          <p:cNvPr id="16" name="Content Placeholder 2">
            <a:extLst>
              <a:ext uri="{FF2B5EF4-FFF2-40B4-BE49-F238E27FC236}">
                <a16:creationId xmlns:a16="http://schemas.microsoft.com/office/drawing/2014/main" id="{5C8EF708-845C-46BE-B272-5AF6641940FA}"/>
              </a:ext>
            </a:extLst>
          </p:cNvPr>
          <p:cNvSpPr>
            <a:spLocks noGrp="1"/>
          </p:cNvSpPr>
          <p:nvPr>
            <p:ph sz="quarter" idx="11" hasCustomPrompt="1"/>
          </p:nvPr>
        </p:nvSpPr>
        <p:spPr>
          <a:xfrm>
            <a:off x="508000" y="1933625"/>
            <a:ext cx="6681788" cy="4162375"/>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i="0"/>
            </a:lvl1pPr>
          </a:lstStyle>
          <a:p>
            <a:r>
              <a:rPr lang="en-GB" dirty="0"/>
              <a:t>Add </a:t>
            </a:r>
            <a:r>
              <a:rPr lang="en-US" dirty="0"/>
              <a:t>any supporting information to this slide such as plans, graphs and photos. If you need extra space, y</a:t>
            </a:r>
            <a:r>
              <a:rPr lang="en-US" i="1" dirty="0"/>
              <a:t>ou can duplicate this slide ONCE MORE only.</a:t>
            </a:r>
          </a:p>
        </p:txBody>
      </p:sp>
      <p:sp>
        <p:nvSpPr>
          <p:cNvPr id="17" name="TextBox 16">
            <a:extLst>
              <a:ext uri="{FF2B5EF4-FFF2-40B4-BE49-F238E27FC236}">
                <a16:creationId xmlns:a16="http://schemas.microsoft.com/office/drawing/2014/main" id="{E31CC5F0-277E-4266-9AE8-A79D8093D52C}"/>
              </a:ext>
            </a:extLst>
          </p:cNvPr>
          <p:cNvSpPr txBox="1"/>
          <p:nvPr userDrawn="1"/>
        </p:nvSpPr>
        <p:spPr>
          <a:xfrm>
            <a:off x="508000" y="1471905"/>
            <a:ext cx="6931025" cy="338554"/>
          </a:xfrm>
          <a:prstGeom prst="rect">
            <a:avLst/>
          </a:prstGeom>
          <a:noFill/>
          <a:ln>
            <a:noFill/>
          </a:ln>
        </p:spPr>
        <p:txBody>
          <a:bodyPr wrap="square" rtlCol="0">
            <a:spAutoFit/>
          </a:bodyPr>
          <a:lstStyle/>
          <a:p>
            <a:r>
              <a:rPr lang="en-US" sz="1600" b="1" dirty="0"/>
              <a:t>Supporting information</a:t>
            </a:r>
          </a:p>
        </p:txBody>
      </p:sp>
    </p:spTree>
    <p:extLst>
      <p:ext uri="{BB962C8B-B14F-4D97-AF65-F5344CB8AC3E}">
        <p14:creationId xmlns:p14="http://schemas.microsoft.com/office/powerpoint/2010/main" val="25404568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chnical performance - Text">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4EAB8B5-1B8A-41EF-AE5D-EB1D6EC69D8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9533" y="187019"/>
            <a:ext cx="1168683" cy="1168683"/>
          </a:xfrm>
          <a:prstGeom prst="rect">
            <a:avLst/>
          </a:prstGeom>
        </p:spPr>
      </p:pic>
      <p:sp>
        <p:nvSpPr>
          <p:cNvPr id="13" name="Rectangle 12">
            <a:extLst>
              <a:ext uri="{FF2B5EF4-FFF2-40B4-BE49-F238E27FC236}">
                <a16:creationId xmlns:a16="http://schemas.microsoft.com/office/drawing/2014/main" id="{D1E3E0C7-26C8-449C-9EC2-1E90720BD4CB}"/>
              </a:ext>
            </a:extLst>
          </p:cNvPr>
          <p:cNvSpPr/>
          <p:nvPr userDrawn="1"/>
        </p:nvSpPr>
        <p:spPr>
          <a:xfrm>
            <a:off x="1555060" y="526971"/>
            <a:ext cx="3948453" cy="507831"/>
          </a:xfrm>
          <a:prstGeom prst="rect">
            <a:avLst/>
          </a:prstGeom>
        </p:spPr>
        <p:txBody>
          <a:bodyPr wrap="none">
            <a:spAutoFit/>
          </a:bodyPr>
          <a:lstStyle/>
          <a:p>
            <a:r>
              <a:rPr lang="en-US" sz="2700" b="1" dirty="0">
                <a:solidFill>
                  <a:srgbClr val="00AEDB"/>
                </a:solidFill>
              </a:rPr>
              <a:t>Technical performance</a:t>
            </a:r>
          </a:p>
        </p:txBody>
      </p:sp>
      <p:sp>
        <p:nvSpPr>
          <p:cNvPr id="14" name="Text Placeholder 2">
            <a:extLst>
              <a:ext uri="{FF2B5EF4-FFF2-40B4-BE49-F238E27FC236}">
                <a16:creationId xmlns:a16="http://schemas.microsoft.com/office/drawing/2014/main" id="{D64B6C48-6DA8-4F1C-8E12-F1ADE9476CB2}"/>
              </a:ext>
            </a:extLst>
          </p:cNvPr>
          <p:cNvSpPr>
            <a:spLocks noGrp="1"/>
          </p:cNvSpPr>
          <p:nvPr>
            <p:ph type="body" sz="quarter" idx="10" hasCustomPrompt="1"/>
          </p:nvPr>
        </p:nvSpPr>
        <p:spPr>
          <a:xfrm>
            <a:off x="508000" y="1941636"/>
            <a:ext cx="6682154" cy="4211514"/>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lang="en-GB"/>
            </a:lvl1pPr>
          </a:lstStyle>
          <a:p>
            <a:pPr marL="0" marR="0" lvl="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a:pPr>
            <a:r>
              <a:rPr lang="en-US" i="1" dirty="0"/>
              <a:t>Please add your text to this one slide ONLY (300 words max.). You may not duplicate this slide to add further text. Please attach plans, graphs and photos on the next slide(s).</a:t>
            </a:r>
            <a:endParaRPr lang="en-GB" i="1" dirty="0"/>
          </a:p>
        </p:txBody>
      </p:sp>
      <p:sp>
        <p:nvSpPr>
          <p:cNvPr id="15" name="TextBox 14">
            <a:extLst>
              <a:ext uri="{FF2B5EF4-FFF2-40B4-BE49-F238E27FC236}">
                <a16:creationId xmlns:a16="http://schemas.microsoft.com/office/drawing/2014/main" id="{7040BA04-A86E-44DA-8196-F4493BCFDFB4}"/>
              </a:ext>
            </a:extLst>
          </p:cNvPr>
          <p:cNvSpPr txBox="1"/>
          <p:nvPr userDrawn="1"/>
        </p:nvSpPr>
        <p:spPr>
          <a:xfrm>
            <a:off x="508000" y="1464169"/>
            <a:ext cx="6931025" cy="338554"/>
          </a:xfrm>
          <a:prstGeom prst="rect">
            <a:avLst/>
          </a:prstGeom>
          <a:noFill/>
          <a:ln>
            <a:noFill/>
          </a:ln>
        </p:spPr>
        <p:txBody>
          <a:bodyPr wrap="square" rtlCol="0">
            <a:spAutoFit/>
          </a:bodyPr>
          <a:lstStyle/>
          <a:p>
            <a:r>
              <a:rPr lang="en-US" sz="1600" b="1" dirty="0"/>
              <a:t>How does your project excel in this category?</a:t>
            </a:r>
          </a:p>
        </p:txBody>
      </p:sp>
    </p:spTree>
    <p:extLst>
      <p:ext uri="{BB962C8B-B14F-4D97-AF65-F5344CB8AC3E}">
        <p14:creationId xmlns:p14="http://schemas.microsoft.com/office/powerpoint/2010/main" val="358727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9" name="Picture 8" descr="A picture containing outdoor&#10;&#10;Description automatically generated">
            <a:extLst>
              <a:ext uri="{FF2B5EF4-FFF2-40B4-BE49-F238E27FC236}">
                <a16:creationId xmlns:a16="http://schemas.microsoft.com/office/drawing/2014/main" id="{933660CF-7377-4966-8C9B-FB17FA4939D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9397" r="25458"/>
          <a:stretch/>
        </p:blipFill>
        <p:spPr>
          <a:xfrm>
            <a:off x="0" y="-8825"/>
            <a:ext cx="9141618" cy="6876350"/>
          </a:xfrm>
          <a:prstGeom prst="rect">
            <a:avLst/>
          </a:prstGeom>
        </p:spPr>
      </p:pic>
      <p:pic>
        <p:nvPicPr>
          <p:cNvPr id="13" name="Picture 12" descr="A close up of a logo&#10;&#10;Description automatically generated">
            <a:extLst>
              <a:ext uri="{FF2B5EF4-FFF2-40B4-BE49-F238E27FC236}">
                <a16:creationId xmlns:a16="http://schemas.microsoft.com/office/drawing/2014/main" id="{4948874B-DFED-4ABB-82E3-2EFAC794A33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97782" y="739039"/>
            <a:ext cx="3471168" cy="2587677"/>
          </a:xfrm>
          <a:prstGeom prst="rect">
            <a:avLst/>
          </a:prstGeom>
        </p:spPr>
      </p:pic>
      <p:grpSp>
        <p:nvGrpSpPr>
          <p:cNvPr id="7" name="Group 6"/>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22" name="Picture 21">
            <a:extLst>
              <a:ext uri="{FF2B5EF4-FFF2-40B4-BE49-F238E27FC236}">
                <a16:creationId xmlns:a16="http://schemas.microsoft.com/office/drawing/2014/main" id="{30E2DCA7-56E8-4B7E-AA0F-E7666AB94C0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912108" y="6397700"/>
            <a:ext cx="2191449" cy="413238"/>
          </a:xfrm>
          <a:prstGeom prst="rect">
            <a:avLst/>
          </a:prstGeom>
        </p:spPr>
      </p:pic>
      <p:sp>
        <p:nvSpPr>
          <p:cNvPr id="36" name="Title 1">
            <a:extLst>
              <a:ext uri="{FF2B5EF4-FFF2-40B4-BE49-F238E27FC236}">
                <a16:creationId xmlns:a16="http://schemas.microsoft.com/office/drawing/2014/main" id="{B55EE4F0-B2AC-41FD-99B8-C4AC35C88488}"/>
              </a:ext>
            </a:extLst>
          </p:cNvPr>
          <p:cNvSpPr txBox="1">
            <a:spLocks/>
          </p:cNvSpPr>
          <p:nvPr userDrawn="1"/>
        </p:nvSpPr>
        <p:spPr>
          <a:xfrm>
            <a:off x="123092" y="4870903"/>
            <a:ext cx="2338754" cy="547765"/>
          </a:xfrm>
          <a:prstGeom prst="rect">
            <a:avLst/>
          </a:prstGeom>
        </p:spPr>
        <p:txBody>
          <a:bodyPr vert="horz" lIns="91440" tIns="45720" rIns="91440" bIns="45720" rtlCol="0" anchor="b">
            <a:noAutofit/>
          </a:bodyPr>
          <a:lstStyle>
            <a:lvl1pPr algn="r" defTabSz="342892"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GB" sz="1600" dirty="0">
                <a:solidFill>
                  <a:schemeClr val="bg1"/>
                </a:solidFill>
              </a:rPr>
              <a:t>Sponsored by:</a:t>
            </a:r>
          </a:p>
        </p:txBody>
      </p:sp>
      <p:sp>
        <p:nvSpPr>
          <p:cNvPr id="38" name="Title 1">
            <a:extLst>
              <a:ext uri="{FF2B5EF4-FFF2-40B4-BE49-F238E27FC236}">
                <a16:creationId xmlns:a16="http://schemas.microsoft.com/office/drawing/2014/main" id="{BCEDB414-550F-4FFA-9AFE-265B36B37D5B}"/>
              </a:ext>
            </a:extLst>
          </p:cNvPr>
          <p:cNvSpPr txBox="1">
            <a:spLocks/>
          </p:cNvSpPr>
          <p:nvPr userDrawn="1"/>
        </p:nvSpPr>
        <p:spPr>
          <a:xfrm>
            <a:off x="2036492" y="4235986"/>
            <a:ext cx="5971340" cy="547765"/>
          </a:xfrm>
          <a:prstGeom prst="rect">
            <a:avLst/>
          </a:prstGeom>
        </p:spPr>
        <p:txBody>
          <a:bodyPr vert="horz" lIns="91440" tIns="45720" rIns="91440" bIns="45720" rtlCol="0" anchor="b">
            <a:noAutofit/>
          </a:bodyPr>
          <a:lstStyle>
            <a:lvl1pPr algn="r" defTabSz="342892"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GB" sz="3200" b="1" dirty="0">
                <a:solidFill>
                  <a:schemeClr val="bg1"/>
                </a:solidFill>
              </a:rPr>
              <a:t>ASBP Awards 2020</a:t>
            </a:r>
          </a:p>
          <a:p>
            <a:pPr algn="l"/>
            <a:r>
              <a:rPr lang="en-GB" sz="3200" b="0" dirty="0">
                <a:solidFill>
                  <a:schemeClr val="bg1"/>
                </a:solidFill>
              </a:rPr>
              <a:t>Submission Document</a:t>
            </a:r>
          </a:p>
        </p:txBody>
      </p:sp>
      <p:pic>
        <p:nvPicPr>
          <p:cNvPr id="39" name="Picture 38">
            <a:extLst>
              <a:ext uri="{FF2B5EF4-FFF2-40B4-BE49-F238E27FC236}">
                <a16:creationId xmlns:a16="http://schemas.microsoft.com/office/drawing/2014/main" id="{DCAAF033-62D9-43EC-BB9D-1252D896AA2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322663" y="99017"/>
            <a:ext cx="1745357" cy="953815"/>
          </a:xfrm>
          <a:prstGeom prst="rect">
            <a:avLst/>
          </a:prstGeom>
        </p:spPr>
      </p:pic>
      <p:pic>
        <p:nvPicPr>
          <p:cNvPr id="3" name="Picture 2" descr="A screenshot of a cell phone&#10;&#10;Description automatically generated">
            <a:extLst>
              <a:ext uri="{FF2B5EF4-FFF2-40B4-BE49-F238E27FC236}">
                <a16:creationId xmlns:a16="http://schemas.microsoft.com/office/drawing/2014/main" id="{946B1058-5A99-4D2D-9737-339226447137}"/>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56784" y="5464549"/>
            <a:ext cx="6664150" cy="1249528"/>
          </a:xfrm>
          <a:prstGeom prst="rect">
            <a:avLst/>
          </a:prstGeom>
        </p:spPr>
      </p:pic>
    </p:spTree>
    <p:extLst>
      <p:ext uri="{BB962C8B-B14F-4D97-AF65-F5344CB8AC3E}">
        <p14:creationId xmlns:p14="http://schemas.microsoft.com/office/powerpoint/2010/main" val="2270789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chnical performance - Supporting information">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0F6A195-D693-4641-8766-67E89933C65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9533" y="187019"/>
            <a:ext cx="1168683" cy="1168683"/>
          </a:xfrm>
          <a:prstGeom prst="rect">
            <a:avLst/>
          </a:prstGeom>
        </p:spPr>
      </p:pic>
      <p:sp>
        <p:nvSpPr>
          <p:cNvPr id="13" name="Rectangle 12">
            <a:extLst>
              <a:ext uri="{FF2B5EF4-FFF2-40B4-BE49-F238E27FC236}">
                <a16:creationId xmlns:a16="http://schemas.microsoft.com/office/drawing/2014/main" id="{39C6C739-2309-4927-A1EA-D795BA890FF4}"/>
              </a:ext>
            </a:extLst>
          </p:cNvPr>
          <p:cNvSpPr/>
          <p:nvPr userDrawn="1"/>
        </p:nvSpPr>
        <p:spPr>
          <a:xfrm>
            <a:off x="1555060" y="526971"/>
            <a:ext cx="3948453" cy="507831"/>
          </a:xfrm>
          <a:prstGeom prst="rect">
            <a:avLst/>
          </a:prstGeom>
        </p:spPr>
        <p:txBody>
          <a:bodyPr wrap="none">
            <a:spAutoFit/>
          </a:bodyPr>
          <a:lstStyle/>
          <a:p>
            <a:r>
              <a:rPr lang="en-US" sz="2700" b="1" dirty="0">
                <a:solidFill>
                  <a:srgbClr val="00AEDB"/>
                </a:solidFill>
              </a:rPr>
              <a:t>Technical performance</a:t>
            </a:r>
          </a:p>
        </p:txBody>
      </p:sp>
      <p:sp>
        <p:nvSpPr>
          <p:cNvPr id="16" name="Content Placeholder 2">
            <a:extLst>
              <a:ext uri="{FF2B5EF4-FFF2-40B4-BE49-F238E27FC236}">
                <a16:creationId xmlns:a16="http://schemas.microsoft.com/office/drawing/2014/main" id="{74A20442-4C67-4106-81E9-1A9D156D0592}"/>
              </a:ext>
            </a:extLst>
          </p:cNvPr>
          <p:cNvSpPr>
            <a:spLocks noGrp="1"/>
          </p:cNvSpPr>
          <p:nvPr>
            <p:ph sz="quarter" idx="11" hasCustomPrompt="1"/>
          </p:nvPr>
        </p:nvSpPr>
        <p:spPr>
          <a:xfrm>
            <a:off x="508000" y="1933625"/>
            <a:ext cx="6681788" cy="4162375"/>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i="0"/>
            </a:lvl1pPr>
          </a:lstStyle>
          <a:p>
            <a:r>
              <a:rPr lang="en-GB" dirty="0"/>
              <a:t>Add </a:t>
            </a:r>
            <a:r>
              <a:rPr lang="en-US" dirty="0"/>
              <a:t>any supporting information to this slide such as plans, graphs and photos. If you need extra space, y</a:t>
            </a:r>
            <a:r>
              <a:rPr lang="en-US" i="1" dirty="0"/>
              <a:t>ou can duplicate this slide ONCE MORE only.</a:t>
            </a:r>
          </a:p>
        </p:txBody>
      </p:sp>
      <p:sp>
        <p:nvSpPr>
          <p:cNvPr id="17" name="TextBox 16">
            <a:extLst>
              <a:ext uri="{FF2B5EF4-FFF2-40B4-BE49-F238E27FC236}">
                <a16:creationId xmlns:a16="http://schemas.microsoft.com/office/drawing/2014/main" id="{441058FF-58B7-45AC-B471-438E8F372B60}"/>
              </a:ext>
            </a:extLst>
          </p:cNvPr>
          <p:cNvSpPr txBox="1"/>
          <p:nvPr userDrawn="1"/>
        </p:nvSpPr>
        <p:spPr>
          <a:xfrm>
            <a:off x="508000" y="1471905"/>
            <a:ext cx="6931025" cy="338554"/>
          </a:xfrm>
          <a:prstGeom prst="rect">
            <a:avLst/>
          </a:prstGeom>
          <a:noFill/>
          <a:ln>
            <a:noFill/>
          </a:ln>
        </p:spPr>
        <p:txBody>
          <a:bodyPr wrap="square" rtlCol="0">
            <a:spAutoFit/>
          </a:bodyPr>
          <a:lstStyle/>
          <a:p>
            <a:r>
              <a:rPr lang="en-US" sz="1600" b="1" dirty="0"/>
              <a:t>Supporting information</a:t>
            </a:r>
          </a:p>
        </p:txBody>
      </p:sp>
    </p:spTree>
    <p:extLst>
      <p:ext uri="{BB962C8B-B14F-4D97-AF65-F5344CB8AC3E}">
        <p14:creationId xmlns:p14="http://schemas.microsoft.com/office/powerpoint/2010/main" val="3832653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ocial value - Tex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EC8AEE1-791B-45D9-A6DF-76B6850D796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059" y="188432"/>
            <a:ext cx="1168683" cy="1168683"/>
          </a:xfrm>
          <a:prstGeom prst="rect">
            <a:avLst/>
          </a:prstGeom>
        </p:spPr>
      </p:pic>
      <p:sp>
        <p:nvSpPr>
          <p:cNvPr id="10" name="Rectangle 9">
            <a:extLst>
              <a:ext uri="{FF2B5EF4-FFF2-40B4-BE49-F238E27FC236}">
                <a16:creationId xmlns:a16="http://schemas.microsoft.com/office/drawing/2014/main" id="{5C80E5CA-7C73-4D73-A8E9-6E6ED56860C3}"/>
              </a:ext>
            </a:extLst>
          </p:cNvPr>
          <p:cNvSpPr/>
          <p:nvPr userDrawn="1"/>
        </p:nvSpPr>
        <p:spPr>
          <a:xfrm>
            <a:off x="1555060" y="526971"/>
            <a:ext cx="2185214" cy="507831"/>
          </a:xfrm>
          <a:prstGeom prst="rect">
            <a:avLst/>
          </a:prstGeom>
        </p:spPr>
        <p:txBody>
          <a:bodyPr wrap="none">
            <a:spAutoFit/>
          </a:bodyPr>
          <a:lstStyle/>
          <a:p>
            <a:r>
              <a:rPr lang="en-US" sz="2700" b="1" dirty="0">
                <a:solidFill>
                  <a:srgbClr val="9E379F"/>
                </a:solidFill>
              </a:rPr>
              <a:t>Social value</a:t>
            </a:r>
          </a:p>
        </p:txBody>
      </p:sp>
      <p:sp>
        <p:nvSpPr>
          <p:cNvPr id="12" name="Text Placeholder 2">
            <a:extLst>
              <a:ext uri="{FF2B5EF4-FFF2-40B4-BE49-F238E27FC236}">
                <a16:creationId xmlns:a16="http://schemas.microsoft.com/office/drawing/2014/main" id="{79131789-D170-4C41-8D5D-027C0623E237}"/>
              </a:ext>
            </a:extLst>
          </p:cNvPr>
          <p:cNvSpPr>
            <a:spLocks noGrp="1"/>
          </p:cNvSpPr>
          <p:nvPr>
            <p:ph type="body" sz="quarter" idx="10" hasCustomPrompt="1"/>
          </p:nvPr>
        </p:nvSpPr>
        <p:spPr>
          <a:xfrm>
            <a:off x="508000" y="1941636"/>
            <a:ext cx="6682154" cy="4211514"/>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lang="en-GB"/>
            </a:lvl1pPr>
          </a:lstStyle>
          <a:p>
            <a:pPr marL="0" marR="0" lvl="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a:pPr>
            <a:r>
              <a:rPr lang="en-US" i="1" dirty="0"/>
              <a:t>Please add your text to this one slide ONLY (300 words max.). You may not duplicate this slide to add further text. Please attach plans, graphs and photos on the next slide(s).</a:t>
            </a:r>
            <a:endParaRPr lang="en-GB" i="1" dirty="0"/>
          </a:p>
        </p:txBody>
      </p:sp>
      <p:sp>
        <p:nvSpPr>
          <p:cNvPr id="13" name="TextBox 12">
            <a:extLst>
              <a:ext uri="{FF2B5EF4-FFF2-40B4-BE49-F238E27FC236}">
                <a16:creationId xmlns:a16="http://schemas.microsoft.com/office/drawing/2014/main" id="{477F67E6-5FCC-43AA-A5C3-3B751817D051}"/>
              </a:ext>
            </a:extLst>
          </p:cNvPr>
          <p:cNvSpPr txBox="1"/>
          <p:nvPr userDrawn="1"/>
        </p:nvSpPr>
        <p:spPr>
          <a:xfrm>
            <a:off x="508000" y="1464169"/>
            <a:ext cx="6931025" cy="338554"/>
          </a:xfrm>
          <a:prstGeom prst="rect">
            <a:avLst/>
          </a:prstGeom>
          <a:noFill/>
          <a:ln>
            <a:noFill/>
          </a:ln>
        </p:spPr>
        <p:txBody>
          <a:bodyPr wrap="square" rtlCol="0">
            <a:spAutoFit/>
          </a:bodyPr>
          <a:lstStyle/>
          <a:p>
            <a:r>
              <a:rPr lang="en-US" sz="1600" b="1" dirty="0"/>
              <a:t>How does your project excel in this category?</a:t>
            </a:r>
          </a:p>
        </p:txBody>
      </p:sp>
    </p:spTree>
    <p:extLst>
      <p:ext uri="{BB962C8B-B14F-4D97-AF65-F5344CB8AC3E}">
        <p14:creationId xmlns:p14="http://schemas.microsoft.com/office/powerpoint/2010/main" val="31767744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ocial value - Supporting information">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4A02BBE-4F0E-44DC-B8D5-C5FC5F94FC7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059" y="188432"/>
            <a:ext cx="1168683" cy="1168683"/>
          </a:xfrm>
          <a:prstGeom prst="rect">
            <a:avLst/>
          </a:prstGeom>
        </p:spPr>
      </p:pic>
      <p:sp>
        <p:nvSpPr>
          <p:cNvPr id="13" name="Rectangle 12">
            <a:extLst>
              <a:ext uri="{FF2B5EF4-FFF2-40B4-BE49-F238E27FC236}">
                <a16:creationId xmlns:a16="http://schemas.microsoft.com/office/drawing/2014/main" id="{A69DFAD4-D4B9-4A73-B583-911812D23F1A}"/>
              </a:ext>
            </a:extLst>
          </p:cNvPr>
          <p:cNvSpPr/>
          <p:nvPr userDrawn="1"/>
        </p:nvSpPr>
        <p:spPr>
          <a:xfrm>
            <a:off x="1555060" y="526971"/>
            <a:ext cx="2185214" cy="507831"/>
          </a:xfrm>
          <a:prstGeom prst="rect">
            <a:avLst/>
          </a:prstGeom>
        </p:spPr>
        <p:txBody>
          <a:bodyPr wrap="none">
            <a:spAutoFit/>
          </a:bodyPr>
          <a:lstStyle/>
          <a:p>
            <a:r>
              <a:rPr lang="en-US" sz="2700" b="1" dirty="0">
                <a:solidFill>
                  <a:srgbClr val="9E379F"/>
                </a:solidFill>
              </a:rPr>
              <a:t>Social value</a:t>
            </a:r>
          </a:p>
        </p:txBody>
      </p:sp>
      <p:sp>
        <p:nvSpPr>
          <p:cNvPr id="14" name="Content Placeholder 2">
            <a:extLst>
              <a:ext uri="{FF2B5EF4-FFF2-40B4-BE49-F238E27FC236}">
                <a16:creationId xmlns:a16="http://schemas.microsoft.com/office/drawing/2014/main" id="{FE2D6C48-9D2F-4E32-9CAF-A35B135F4AF3}"/>
              </a:ext>
            </a:extLst>
          </p:cNvPr>
          <p:cNvSpPr>
            <a:spLocks noGrp="1"/>
          </p:cNvSpPr>
          <p:nvPr>
            <p:ph sz="quarter" idx="11" hasCustomPrompt="1"/>
          </p:nvPr>
        </p:nvSpPr>
        <p:spPr>
          <a:xfrm>
            <a:off x="508000" y="1933625"/>
            <a:ext cx="6681788" cy="4162375"/>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i="0"/>
            </a:lvl1pPr>
          </a:lstStyle>
          <a:p>
            <a:r>
              <a:rPr lang="en-GB" dirty="0"/>
              <a:t>Add </a:t>
            </a:r>
            <a:r>
              <a:rPr lang="en-US" dirty="0"/>
              <a:t>any supporting information to this slide such as plans, graphs and photos. If you need extra space, y</a:t>
            </a:r>
            <a:r>
              <a:rPr lang="en-US" i="1" dirty="0"/>
              <a:t>ou can duplicate this slide ONCE MORE only.</a:t>
            </a:r>
          </a:p>
        </p:txBody>
      </p:sp>
      <p:sp>
        <p:nvSpPr>
          <p:cNvPr id="15" name="TextBox 14">
            <a:extLst>
              <a:ext uri="{FF2B5EF4-FFF2-40B4-BE49-F238E27FC236}">
                <a16:creationId xmlns:a16="http://schemas.microsoft.com/office/drawing/2014/main" id="{983901CA-075D-42FF-AF6F-D103A2A161B1}"/>
              </a:ext>
            </a:extLst>
          </p:cNvPr>
          <p:cNvSpPr txBox="1"/>
          <p:nvPr userDrawn="1"/>
        </p:nvSpPr>
        <p:spPr>
          <a:xfrm>
            <a:off x="508000" y="1471905"/>
            <a:ext cx="6931025" cy="338554"/>
          </a:xfrm>
          <a:prstGeom prst="rect">
            <a:avLst/>
          </a:prstGeom>
          <a:noFill/>
          <a:ln>
            <a:noFill/>
          </a:ln>
        </p:spPr>
        <p:txBody>
          <a:bodyPr wrap="square" rtlCol="0">
            <a:spAutoFit/>
          </a:bodyPr>
          <a:lstStyle/>
          <a:p>
            <a:r>
              <a:rPr lang="en-US" sz="1600" b="1" dirty="0"/>
              <a:t>Supporting information</a:t>
            </a:r>
          </a:p>
        </p:txBody>
      </p:sp>
    </p:spTree>
    <p:extLst>
      <p:ext uri="{BB962C8B-B14F-4D97-AF65-F5344CB8AC3E}">
        <p14:creationId xmlns:p14="http://schemas.microsoft.com/office/powerpoint/2010/main" val="6014416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dditional question #1">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359A5FC2-06D6-46BC-9CCE-B7E2175D812B}"/>
              </a:ext>
            </a:extLst>
          </p:cNvPr>
          <p:cNvSpPr>
            <a:spLocks noGrp="1"/>
          </p:cNvSpPr>
          <p:nvPr>
            <p:ph type="body" sz="quarter" idx="10" hasCustomPrompt="1"/>
          </p:nvPr>
        </p:nvSpPr>
        <p:spPr>
          <a:xfrm>
            <a:off x="507999" y="2543174"/>
            <a:ext cx="6681787" cy="3905251"/>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i="0"/>
            </a:lvl1pPr>
          </a:lstStyle>
          <a:p>
            <a:pPr marL="0" marR="0" lvl="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a:pPr>
            <a:r>
              <a:rPr lang="en-US" i="1" dirty="0"/>
              <a:t>Please add your text to this one slide ONLY (300 words max.). You may not duplicate this slide to add further text. Please attach plans, graphs and photos on the next slide(s).</a:t>
            </a:r>
            <a:endParaRPr lang="en-GB" i="1" dirty="0"/>
          </a:p>
        </p:txBody>
      </p:sp>
      <p:sp>
        <p:nvSpPr>
          <p:cNvPr id="5" name="Rectangle 4">
            <a:extLst>
              <a:ext uri="{FF2B5EF4-FFF2-40B4-BE49-F238E27FC236}">
                <a16:creationId xmlns:a16="http://schemas.microsoft.com/office/drawing/2014/main" id="{6A27885E-8328-46F8-BBE2-B6ECD5A5957B}"/>
              </a:ext>
            </a:extLst>
          </p:cNvPr>
          <p:cNvSpPr/>
          <p:nvPr userDrawn="1"/>
        </p:nvSpPr>
        <p:spPr>
          <a:xfrm>
            <a:off x="508000" y="573623"/>
            <a:ext cx="4358886" cy="507831"/>
          </a:xfrm>
          <a:prstGeom prst="rect">
            <a:avLst/>
          </a:prstGeom>
        </p:spPr>
        <p:txBody>
          <a:bodyPr wrap="none">
            <a:spAutoFit/>
          </a:bodyPr>
          <a:lstStyle/>
          <a:p>
            <a:r>
              <a:rPr lang="en-US" sz="2700" b="1" dirty="0">
                <a:solidFill>
                  <a:srgbClr val="559D77"/>
                </a:solidFill>
              </a:rPr>
              <a:t>Anything we’ve missed?</a:t>
            </a:r>
          </a:p>
        </p:txBody>
      </p:sp>
      <p:sp>
        <p:nvSpPr>
          <p:cNvPr id="8" name="TextBox 7">
            <a:extLst>
              <a:ext uri="{FF2B5EF4-FFF2-40B4-BE49-F238E27FC236}">
                <a16:creationId xmlns:a16="http://schemas.microsoft.com/office/drawing/2014/main" id="{0657469A-6A00-4471-89D2-17A1DE25DED6}"/>
              </a:ext>
            </a:extLst>
          </p:cNvPr>
          <p:cNvSpPr txBox="1"/>
          <p:nvPr userDrawn="1"/>
        </p:nvSpPr>
        <p:spPr>
          <a:xfrm>
            <a:off x="508000" y="1471905"/>
            <a:ext cx="6931025" cy="830997"/>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dirty="0"/>
              <a:t>What sets your project apart from others? Any innovation/new-thinking? Is there something we’ve missed in our Six Pillars that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dirty="0"/>
              <a:t>you think your project excels at? </a:t>
            </a:r>
          </a:p>
        </p:txBody>
      </p:sp>
    </p:spTree>
    <p:extLst>
      <p:ext uri="{BB962C8B-B14F-4D97-AF65-F5344CB8AC3E}">
        <p14:creationId xmlns:p14="http://schemas.microsoft.com/office/powerpoint/2010/main" val="35912134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Additional question pic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A27885E-8328-46F8-BBE2-B6ECD5A5957B}"/>
              </a:ext>
            </a:extLst>
          </p:cNvPr>
          <p:cNvSpPr/>
          <p:nvPr userDrawn="1"/>
        </p:nvSpPr>
        <p:spPr>
          <a:xfrm>
            <a:off x="508000" y="573623"/>
            <a:ext cx="4358886" cy="507831"/>
          </a:xfrm>
          <a:prstGeom prst="rect">
            <a:avLst/>
          </a:prstGeom>
        </p:spPr>
        <p:txBody>
          <a:bodyPr wrap="none">
            <a:spAutoFit/>
          </a:bodyPr>
          <a:lstStyle/>
          <a:p>
            <a:r>
              <a:rPr lang="en-US" sz="2700" b="1" dirty="0">
                <a:solidFill>
                  <a:srgbClr val="559D77"/>
                </a:solidFill>
              </a:rPr>
              <a:t>Anything we’ve missed?</a:t>
            </a:r>
          </a:p>
        </p:txBody>
      </p:sp>
      <p:sp>
        <p:nvSpPr>
          <p:cNvPr id="9" name="Content Placeholder 2">
            <a:extLst>
              <a:ext uri="{FF2B5EF4-FFF2-40B4-BE49-F238E27FC236}">
                <a16:creationId xmlns:a16="http://schemas.microsoft.com/office/drawing/2014/main" id="{E91E048D-ABA1-4A53-B309-D832F9384001}"/>
              </a:ext>
            </a:extLst>
          </p:cNvPr>
          <p:cNvSpPr>
            <a:spLocks noGrp="1"/>
          </p:cNvSpPr>
          <p:nvPr>
            <p:ph sz="quarter" idx="11" hasCustomPrompt="1"/>
          </p:nvPr>
        </p:nvSpPr>
        <p:spPr>
          <a:xfrm>
            <a:off x="508000" y="1933625"/>
            <a:ext cx="6681788" cy="4162375"/>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b="0" i="0"/>
            </a:lvl1pPr>
          </a:lstStyle>
          <a:p>
            <a:r>
              <a:rPr lang="en-GB" dirty="0"/>
              <a:t>Add </a:t>
            </a:r>
            <a:r>
              <a:rPr lang="en-US" dirty="0"/>
              <a:t>any supporting information to this slide such as plans, graphs and photos. If you need extra space, y</a:t>
            </a:r>
            <a:r>
              <a:rPr lang="en-US" i="1" dirty="0"/>
              <a:t>ou can duplicate this slide ONCE MORE only.</a:t>
            </a:r>
          </a:p>
        </p:txBody>
      </p:sp>
      <p:sp>
        <p:nvSpPr>
          <p:cNvPr id="12" name="TextBox 11">
            <a:extLst>
              <a:ext uri="{FF2B5EF4-FFF2-40B4-BE49-F238E27FC236}">
                <a16:creationId xmlns:a16="http://schemas.microsoft.com/office/drawing/2014/main" id="{3EB531E2-38FA-4530-A417-E85F0DB793AA}"/>
              </a:ext>
            </a:extLst>
          </p:cNvPr>
          <p:cNvSpPr txBox="1"/>
          <p:nvPr userDrawn="1"/>
        </p:nvSpPr>
        <p:spPr>
          <a:xfrm>
            <a:off x="508000" y="1471905"/>
            <a:ext cx="6931025" cy="338554"/>
          </a:xfrm>
          <a:prstGeom prst="rect">
            <a:avLst/>
          </a:prstGeom>
          <a:noFill/>
          <a:ln>
            <a:noFill/>
          </a:ln>
        </p:spPr>
        <p:txBody>
          <a:bodyPr wrap="square" rtlCol="0">
            <a:spAutoFit/>
          </a:bodyPr>
          <a:lstStyle/>
          <a:p>
            <a:r>
              <a:rPr lang="en-US" sz="1600" b="1" dirty="0"/>
              <a:t>Supporting information</a:t>
            </a:r>
          </a:p>
        </p:txBody>
      </p:sp>
    </p:spTree>
    <p:extLst>
      <p:ext uri="{BB962C8B-B14F-4D97-AF65-F5344CB8AC3E}">
        <p14:creationId xmlns:p14="http://schemas.microsoft.com/office/powerpoint/2010/main" val="376447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B165008-55D5-43C4-8FDF-46E27A0E548A}"/>
              </a:ext>
            </a:extLst>
          </p:cNvPr>
          <p:cNvSpPr/>
          <p:nvPr userDrawn="1"/>
        </p:nvSpPr>
        <p:spPr>
          <a:xfrm>
            <a:off x="508000" y="609605"/>
            <a:ext cx="2165978" cy="507831"/>
          </a:xfrm>
          <a:prstGeom prst="rect">
            <a:avLst/>
          </a:prstGeom>
        </p:spPr>
        <p:txBody>
          <a:bodyPr wrap="none">
            <a:spAutoFit/>
          </a:bodyPr>
          <a:lstStyle/>
          <a:p>
            <a:r>
              <a:rPr lang="en-US" sz="2700" b="1" dirty="0">
                <a:solidFill>
                  <a:srgbClr val="559D77"/>
                </a:solidFill>
              </a:rPr>
              <a:t>Instructions</a:t>
            </a:r>
            <a:endParaRPr lang="en-GB" sz="2700" b="1" dirty="0">
              <a:solidFill>
                <a:srgbClr val="559D77"/>
              </a:solidFill>
            </a:endParaRPr>
          </a:p>
        </p:txBody>
      </p:sp>
    </p:spTree>
    <p:extLst>
      <p:ext uri="{BB962C8B-B14F-4D97-AF65-F5344CB8AC3E}">
        <p14:creationId xmlns:p14="http://schemas.microsoft.com/office/powerpoint/2010/main" val="3981498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nge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B165008-55D5-43C4-8FDF-46E27A0E548A}"/>
              </a:ext>
            </a:extLst>
          </p:cNvPr>
          <p:cNvSpPr/>
          <p:nvPr userDrawn="1"/>
        </p:nvSpPr>
        <p:spPr>
          <a:xfrm>
            <a:off x="508000" y="609605"/>
            <a:ext cx="5602752" cy="507831"/>
          </a:xfrm>
          <a:prstGeom prst="rect">
            <a:avLst/>
          </a:prstGeom>
        </p:spPr>
        <p:txBody>
          <a:bodyPr wrap="none">
            <a:spAutoFit/>
          </a:bodyPr>
          <a:lstStyle/>
          <a:p>
            <a:r>
              <a:rPr lang="en-US" sz="2700" b="1" dirty="0">
                <a:solidFill>
                  <a:srgbClr val="559D77"/>
                </a:solidFill>
              </a:rPr>
              <a:t>IMPORTANT! – Changes for 2020</a:t>
            </a:r>
            <a:endParaRPr lang="en-GB" sz="2700" b="1" dirty="0">
              <a:solidFill>
                <a:srgbClr val="559D77"/>
              </a:solidFill>
            </a:endParaRPr>
          </a:p>
        </p:txBody>
      </p:sp>
    </p:spTree>
    <p:extLst>
      <p:ext uri="{BB962C8B-B14F-4D97-AF65-F5344CB8AC3E}">
        <p14:creationId xmlns:p14="http://schemas.microsoft.com/office/powerpoint/2010/main" val="3393065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x pillars">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40E11653-0248-4701-97AF-EB48C4045FF1}"/>
              </a:ext>
            </a:extLst>
          </p:cNvPr>
          <p:cNvGrpSpPr/>
          <p:nvPr userDrawn="1"/>
        </p:nvGrpSpPr>
        <p:grpSpPr>
          <a:xfrm>
            <a:off x="902200" y="3524036"/>
            <a:ext cx="1203973" cy="1785301"/>
            <a:chOff x="988624" y="5128287"/>
            <a:chExt cx="1203973" cy="1785301"/>
          </a:xfrm>
        </p:grpSpPr>
        <p:pic>
          <p:nvPicPr>
            <p:cNvPr id="24" name="Picture 23">
              <a:extLst>
                <a:ext uri="{FF2B5EF4-FFF2-40B4-BE49-F238E27FC236}">
                  <a16:creationId xmlns:a16="http://schemas.microsoft.com/office/drawing/2014/main" id="{72F75522-B9FA-4DC9-8061-980049276CF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8624" y="5128287"/>
              <a:ext cx="1203973" cy="1203973"/>
            </a:xfrm>
            <a:prstGeom prst="rect">
              <a:avLst/>
            </a:prstGeom>
          </p:spPr>
        </p:pic>
        <p:sp>
          <p:nvSpPr>
            <p:cNvPr id="12" name="Rectangle 11">
              <a:extLst>
                <a:ext uri="{FF2B5EF4-FFF2-40B4-BE49-F238E27FC236}">
                  <a16:creationId xmlns:a16="http://schemas.microsoft.com/office/drawing/2014/main" id="{B9A0B436-7F33-457F-B19E-1C89DF3EE47D}"/>
                </a:ext>
              </a:extLst>
            </p:cNvPr>
            <p:cNvSpPr/>
            <p:nvPr userDrawn="1"/>
          </p:nvSpPr>
          <p:spPr>
            <a:xfrm>
              <a:off x="1029025" y="6328813"/>
              <a:ext cx="1132041" cy="584775"/>
            </a:xfrm>
            <a:prstGeom prst="rect">
              <a:avLst/>
            </a:prstGeom>
          </p:spPr>
          <p:txBody>
            <a:bodyPr wrap="none">
              <a:spAutoFit/>
            </a:bodyPr>
            <a:lstStyle/>
            <a:p>
              <a:pPr algn="ctr"/>
              <a:r>
                <a:rPr lang="en-GB" sz="1600" b="1" dirty="0"/>
                <a:t>Resource</a:t>
              </a:r>
            </a:p>
            <a:p>
              <a:pPr algn="ctr"/>
              <a:r>
                <a:rPr lang="en-GB" sz="1600" b="1" dirty="0"/>
                <a:t>efficiency</a:t>
              </a:r>
            </a:p>
          </p:txBody>
        </p:sp>
      </p:grpSp>
      <p:grpSp>
        <p:nvGrpSpPr>
          <p:cNvPr id="31" name="Group 30">
            <a:extLst>
              <a:ext uri="{FF2B5EF4-FFF2-40B4-BE49-F238E27FC236}">
                <a16:creationId xmlns:a16="http://schemas.microsoft.com/office/drawing/2014/main" id="{69A17AF6-CFF9-4556-9019-E2F1B711E0BA}"/>
              </a:ext>
            </a:extLst>
          </p:cNvPr>
          <p:cNvGrpSpPr/>
          <p:nvPr userDrawn="1"/>
        </p:nvGrpSpPr>
        <p:grpSpPr>
          <a:xfrm>
            <a:off x="341333" y="1607749"/>
            <a:ext cx="1540323" cy="1823426"/>
            <a:chOff x="421212" y="3136797"/>
            <a:chExt cx="1540323" cy="1823426"/>
          </a:xfrm>
        </p:grpSpPr>
        <p:pic>
          <p:nvPicPr>
            <p:cNvPr id="23" name="Picture 22">
              <a:extLst>
                <a:ext uri="{FF2B5EF4-FFF2-40B4-BE49-F238E27FC236}">
                  <a16:creationId xmlns:a16="http://schemas.microsoft.com/office/drawing/2014/main" id="{6782B2E8-7DE5-45D2-998D-53B85849788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4467" y="3136797"/>
              <a:ext cx="1202400" cy="1202400"/>
            </a:xfrm>
            <a:prstGeom prst="rect">
              <a:avLst/>
            </a:prstGeom>
          </p:spPr>
        </p:pic>
        <p:sp>
          <p:nvSpPr>
            <p:cNvPr id="13" name="Rectangle 12">
              <a:extLst>
                <a:ext uri="{FF2B5EF4-FFF2-40B4-BE49-F238E27FC236}">
                  <a16:creationId xmlns:a16="http://schemas.microsoft.com/office/drawing/2014/main" id="{D551AF57-C314-4F92-B4C1-E84B91D3B514}"/>
                </a:ext>
              </a:extLst>
            </p:cNvPr>
            <p:cNvSpPr/>
            <p:nvPr userDrawn="1"/>
          </p:nvSpPr>
          <p:spPr>
            <a:xfrm>
              <a:off x="421212" y="4375448"/>
              <a:ext cx="1540323" cy="584775"/>
            </a:xfrm>
            <a:prstGeom prst="rect">
              <a:avLst/>
            </a:prstGeom>
          </p:spPr>
          <p:txBody>
            <a:bodyPr wrap="square">
              <a:spAutoFit/>
            </a:bodyPr>
            <a:lstStyle/>
            <a:p>
              <a:pPr algn="ctr"/>
              <a:r>
                <a:rPr lang="en-GB" sz="1600" b="1" dirty="0"/>
                <a:t>Health and</a:t>
              </a:r>
            </a:p>
            <a:p>
              <a:pPr algn="ctr"/>
              <a:r>
                <a:rPr lang="en-GB" sz="1600" b="1" dirty="0"/>
                <a:t>well-being</a:t>
              </a:r>
            </a:p>
          </p:txBody>
        </p:sp>
      </p:grpSp>
      <p:grpSp>
        <p:nvGrpSpPr>
          <p:cNvPr id="26" name="Group 25">
            <a:extLst>
              <a:ext uri="{FF2B5EF4-FFF2-40B4-BE49-F238E27FC236}">
                <a16:creationId xmlns:a16="http://schemas.microsoft.com/office/drawing/2014/main" id="{8E4F4FE5-4830-4773-8B41-A8577D4B53F2}"/>
              </a:ext>
            </a:extLst>
          </p:cNvPr>
          <p:cNvGrpSpPr/>
          <p:nvPr userDrawn="1"/>
        </p:nvGrpSpPr>
        <p:grpSpPr>
          <a:xfrm>
            <a:off x="5909360" y="1607749"/>
            <a:ext cx="1203973" cy="1802437"/>
            <a:chOff x="5757832" y="2885363"/>
            <a:chExt cx="1203973" cy="1802437"/>
          </a:xfrm>
        </p:grpSpPr>
        <p:pic>
          <p:nvPicPr>
            <p:cNvPr id="28" name="Picture 27">
              <a:extLst>
                <a:ext uri="{FF2B5EF4-FFF2-40B4-BE49-F238E27FC236}">
                  <a16:creationId xmlns:a16="http://schemas.microsoft.com/office/drawing/2014/main" id="{3277B7C8-01C1-4E13-86B9-A7BACF7BA37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757832" y="2885363"/>
              <a:ext cx="1203973" cy="1203973"/>
            </a:xfrm>
            <a:prstGeom prst="rect">
              <a:avLst/>
            </a:prstGeom>
          </p:spPr>
        </p:pic>
        <p:sp>
          <p:nvSpPr>
            <p:cNvPr id="14" name="Rectangle 13">
              <a:extLst>
                <a:ext uri="{FF2B5EF4-FFF2-40B4-BE49-F238E27FC236}">
                  <a16:creationId xmlns:a16="http://schemas.microsoft.com/office/drawing/2014/main" id="{50AB4C84-C4AB-4716-BCD6-2A1C75800D84}"/>
                </a:ext>
              </a:extLst>
            </p:cNvPr>
            <p:cNvSpPr/>
            <p:nvPr userDrawn="1"/>
          </p:nvSpPr>
          <p:spPr>
            <a:xfrm>
              <a:off x="5963879" y="4103025"/>
              <a:ext cx="788999" cy="584775"/>
            </a:xfrm>
            <a:prstGeom prst="rect">
              <a:avLst/>
            </a:prstGeom>
          </p:spPr>
          <p:txBody>
            <a:bodyPr wrap="none">
              <a:spAutoFit/>
            </a:bodyPr>
            <a:lstStyle/>
            <a:p>
              <a:pPr algn="ctr"/>
              <a:r>
                <a:rPr lang="en-GB" sz="1600" b="1" dirty="0"/>
                <a:t>Social</a:t>
              </a:r>
            </a:p>
            <a:p>
              <a:pPr algn="ctr"/>
              <a:r>
                <a:rPr lang="en-GB" sz="1600" b="1" dirty="0"/>
                <a:t>value</a:t>
              </a:r>
            </a:p>
          </p:txBody>
        </p:sp>
      </p:grpSp>
      <p:grpSp>
        <p:nvGrpSpPr>
          <p:cNvPr id="29" name="Group 28">
            <a:extLst>
              <a:ext uri="{FF2B5EF4-FFF2-40B4-BE49-F238E27FC236}">
                <a16:creationId xmlns:a16="http://schemas.microsoft.com/office/drawing/2014/main" id="{25C426D1-89EA-41C8-90A1-D0B8CBB0F3A5}"/>
              </a:ext>
            </a:extLst>
          </p:cNvPr>
          <p:cNvGrpSpPr/>
          <p:nvPr userDrawn="1"/>
        </p:nvGrpSpPr>
        <p:grpSpPr>
          <a:xfrm>
            <a:off x="2461848" y="4148927"/>
            <a:ext cx="1202400" cy="1823426"/>
            <a:chOff x="92309" y="5370694"/>
            <a:chExt cx="1202400" cy="1823426"/>
          </a:xfrm>
        </p:grpSpPr>
        <p:pic>
          <p:nvPicPr>
            <p:cNvPr id="25" name="Picture 24">
              <a:extLst>
                <a:ext uri="{FF2B5EF4-FFF2-40B4-BE49-F238E27FC236}">
                  <a16:creationId xmlns:a16="http://schemas.microsoft.com/office/drawing/2014/main" id="{8FD8EF02-3180-4033-800A-943D330EDC9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2309" y="5370694"/>
              <a:ext cx="1202400" cy="1202400"/>
            </a:xfrm>
            <a:prstGeom prst="rect">
              <a:avLst/>
            </a:prstGeom>
          </p:spPr>
        </p:pic>
        <p:sp>
          <p:nvSpPr>
            <p:cNvPr id="15" name="Rectangle 14">
              <a:extLst>
                <a:ext uri="{FF2B5EF4-FFF2-40B4-BE49-F238E27FC236}">
                  <a16:creationId xmlns:a16="http://schemas.microsoft.com/office/drawing/2014/main" id="{C93098F3-2FC9-4117-9275-2523A0ED1E8B}"/>
                </a:ext>
              </a:extLst>
            </p:cNvPr>
            <p:cNvSpPr/>
            <p:nvPr userDrawn="1"/>
          </p:nvSpPr>
          <p:spPr>
            <a:xfrm>
              <a:off x="100279" y="6609345"/>
              <a:ext cx="1167306" cy="584775"/>
            </a:xfrm>
            <a:prstGeom prst="rect">
              <a:avLst/>
            </a:prstGeom>
          </p:spPr>
          <p:txBody>
            <a:bodyPr wrap="none">
              <a:spAutoFit/>
            </a:bodyPr>
            <a:lstStyle/>
            <a:p>
              <a:pPr algn="ctr"/>
              <a:r>
                <a:rPr lang="en-GB" sz="1600" b="1" dirty="0"/>
                <a:t>Whole-life</a:t>
              </a:r>
            </a:p>
            <a:p>
              <a:pPr algn="ctr"/>
              <a:r>
                <a:rPr lang="en-GB" sz="1600" b="1" dirty="0"/>
                <a:t>carbon</a:t>
              </a:r>
            </a:p>
          </p:txBody>
        </p:sp>
      </p:grpSp>
      <p:grpSp>
        <p:nvGrpSpPr>
          <p:cNvPr id="35" name="Group 34">
            <a:extLst>
              <a:ext uri="{FF2B5EF4-FFF2-40B4-BE49-F238E27FC236}">
                <a16:creationId xmlns:a16="http://schemas.microsoft.com/office/drawing/2014/main" id="{A34A8DB8-1D11-4640-B77A-CA8240BF899C}"/>
              </a:ext>
            </a:extLst>
          </p:cNvPr>
          <p:cNvGrpSpPr/>
          <p:nvPr userDrawn="1"/>
        </p:nvGrpSpPr>
        <p:grpSpPr>
          <a:xfrm>
            <a:off x="5557921" y="3524036"/>
            <a:ext cx="1426993" cy="1804565"/>
            <a:chOff x="5381909" y="5044309"/>
            <a:chExt cx="1426993" cy="1804565"/>
          </a:xfrm>
        </p:grpSpPr>
        <p:pic>
          <p:nvPicPr>
            <p:cNvPr id="27" name="Picture 26">
              <a:extLst>
                <a:ext uri="{FF2B5EF4-FFF2-40B4-BE49-F238E27FC236}">
                  <a16:creationId xmlns:a16="http://schemas.microsoft.com/office/drawing/2014/main" id="{76128F20-C33F-4133-8069-6F9CCE5D439D}"/>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487801" y="5044309"/>
              <a:ext cx="1203973" cy="1203973"/>
            </a:xfrm>
            <a:prstGeom prst="rect">
              <a:avLst/>
            </a:prstGeom>
          </p:spPr>
        </p:pic>
        <p:sp>
          <p:nvSpPr>
            <p:cNvPr id="16" name="Rectangle 15">
              <a:extLst>
                <a:ext uri="{FF2B5EF4-FFF2-40B4-BE49-F238E27FC236}">
                  <a16:creationId xmlns:a16="http://schemas.microsoft.com/office/drawing/2014/main" id="{8CE633C0-1BBE-4C23-9D6C-91ABC5766407}"/>
                </a:ext>
              </a:extLst>
            </p:cNvPr>
            <p:cNvSpPr/>
            <p:nvPr userDrawn="1"/>
          </p:nvSpPr>
          <p:spPr>
            <a:xfrm>
              <a:off x="5381909" y="6264099"/>
              <a:ext cx="1426993" cy="584775"/>
            </a:xfrm>
            <a:prstGeom prst="rect">
              <a:avLst/>
            </a:prstGeom>
          </p:spPr>
          <p:txBody>
            <a:bodyPr wrap="none">
              <a:spAutoFit/>
            </a:bodyPr>
            <a:lstStyle/>
            <a:p>
              <a:pPr algn="ctr"/>
              <a:r>
                <a:rPr lang="en-GB" sz="1600" b="1" dirty="0"/>
                <a:t>Technical</a:t>
              </a:r>
            </a:p>
            <a:p>
              <a:pPr algn="ctr"/>
              <a:r>
                <a:rPr lang="en-GB" sz="1600" b="1" dirty="0"/>
                <a:t>performance</a:t>
              </a:r>
            </a:p>
          </p:txBody>
        </p:sp>
      </p:grpSp>
      <p:grpSp>
        <p:nvGrpSpPr>
          <p:cNvPr id="34" name="Group 33">
            <a:extLst>
              <a:ext uri="{FF2B5EF4-FFF2-40B4-BE49-F238E27FC236}">
                <a16:creationId xmlns:a16="http://schemas.microsoft.com/office/drawing/2014/main" id="{ABB6DD4F-01A0-4D7E-AB43-E3F72B7EE1F1}"/>
              </a:ext>
            </a:extLst>
          </p:cNvPr>
          <p:cNvGrpSpPr/>
          <p:nvPr userDrawn="1"/>
        </p:nvGrpSpPr>
        <p:grpSpPr>
          <a:xfrm>
            <a:off x="3941702" y="4149194"/>
            <a:ext cx="1471877" cy="1823159"/>
            <a:chOff x="3531979" y="5034574"/>
            <a:chExt cx="1471877" cy="1823159"/>
          </a:xfrm>
        </p:grpSpPr>
        <p:pic>
          <p:nvPicPr>
            <p:cNvPr id="22" name="Picture 21">
              <a:extLst>
                <a:ext uri="{FF2B5EF4-FFF2-40B4-BE49-F238E27FC236}">
                  <a16:creationId xmlns:a16="http://schemas.microsoft.com/office/drawing/2014/main" id="{965D9CDE-E6B5-4762-B7C8-E9BAADD5C837}"/>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676952" y="5034574"/>
              <a:ext cx="1202400" cy="1202400"/>
            </a:xfrm>
            <a:prstGeom prst="rect">
              <a:avLst/>
            </a:prstGeom>
          </p:spPr>
        </p:pic>
        <p:sp>
          <p:nvSpPr>
            <p:cNvPr id="17" name="Rectangle 16">
              <a:extLst>
                <a:ext uri="{FF2B5EF4-FFF2-40B4-BE49-F238E27FC236}">
                  <a16:creationId xmlns:a16="http://schemas.microsoft.com/office/drawing/2014/main" id="{7645E254-E78B-432B-857C-34C83DF498B9}"/>
                </a:ext>
              </a:extLst>
            </p:cNvPr>
            <p:cNvSpPr/>
            <p:nvPr userDrawn="1"/>
          </p:nvSpPr>
          <p:spPr>
            <a:xfrm>
              <a:off x="3531979" y="6272958"/>
              <a:ext cx="1471877" cy="584775"/>
            </a:xfrm>
            <a:prstGeom prst="rect">
              <a:avLst/>
            </a:prstGeom>
          </p:spPr>
          <p:txBody>
            <a:bodyPr wrap="none">
              <a:spAutoFit/>
            </a:bodyPr>
            <a:lstStyle/>
            <a:p>
              <a:pPr algn="ctr"/>
              <a:r>
                <a:rPr lang="en-GB" sz="1600" b="1" dirty="0"/>
                <a:t>Ethics and</a:t>
              </a:r>
            </a:p>
            <a:p>
              <a:pPr algn="ctr"/>
              <a:r>
                <a:rPr lang="en-GB" sz="1600" b="1" dirty="0"/>
                <a:t>transparency</a:t>
              </a:r>
            </a:p>
          </p:txBody>
        </p:sp>
      </p:grpSp>
      <p:sp>
        <p:nvSpPr>
          <p:cNvPr id="20" name="Rectangle 19">
            <a:extLst>
              <a:ext uri="{FF2B5EF4-FFF2-40B4-BE49-F238E27FC236}">
                <a16:creationId xmlns:a16="http://schemas.microsoft.com/office/drawing/2014/main" id="{8ED0B78F-6649-42C7-8283-395A69CA569C}"/>
              </a:ext>
            </a:extLst>
          </p:cNvPr>
          <p:cNvSpPr/>
          <p:nvPr userDrawn="1"/>
        </p:nvSpPr>
        <p:spPr>
          <a:xfrm>
            <a:off x="507999" y="609605"/>
            <a:ext cx="8531226" cy="507831"/>
          </a:xfrm>
          <a:prstGeom prst="rect">
            <a:avLst/>
          </a:prstGeom>
        </p:spPr>
        <p:txBody>
          <a:bodyPr wrap="square">
            <a:spAutoFit/>
          </a:bodyPr>
          <a:lstStyle/>
          <a:p>
            <a:r>
              <a:rPr lang="en-US" sz="2700" b="1" dirty="0">
                <a:solidFill>
                  <a:srgbClr val="559D77"/>
                </a:solidFill>
              </a:rPr>
              <a:t>Six Pillars of Sustainable Construction</a:t>
            </a:r>
          </a:p>
        </p:txBody>
      </p:sp>
      <p:pic>
        <p:nvPicPr>
          <p:cNvPr id="33" name="Picture 32">
            <a:extLst>
              <a:ext uri="{FF2B5EF4-FFF2-40B4-BE49-F238E27FC236}">
                <a16:creationId xmlns:a16="http://schemas.microsoft.com/office/drawing/2014/main" id="{42B97DDE-1CE7-4BE5-897C-14BB13B6355F}"/>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2015217" y="1291907"/>
            <a:ext cx="3751057" cy="2558458"/>
          </a:xfrm>
          <a:prstGeom prst="rect">
            <a:avLst/>
          </a:prstGeom>
        </p:spPr>
      </p:pic>
    </p:spTree>
    <p:extLst>
      <p:ext uri="{BB962C8B-B14F-4D97-AF65-F5344CB8AC3E}">
        <p14:creationId xmlns:p14="http://schemas.microsoft.com/office/powerpoint/2010/main" val="1477542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x Pillars description 1">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40E11653-0248-4701-97AF-EB48C4045FF1}"/>
              </a:ext>
            </a:extLst>
          </p:cNvPr>
          <p:cNvGrpSpPr/>
          <p:nvPr userDrawn="1"/>
        </p:nvGrpSpPr>
        <p:grpSpPr>
          <a:xfrm>
            <a:off x="479303" y="3268701"/>
            <a:ext cx="990991" cy="1469482"/>
            <a:chOff x="988624" y="5128287"/>
            <a:chExt cx="1203973" cy="1785301"/>
          </a:xfrm>
        </p:grpSpPr>
        <p:pic>
          <p:nvPicPr>
            <p:cNvPr id="24" name="Picture 23">
              <a:extLst>
                <a:ext uri="{FF2B5EF4-FFF2-40B4-BE49-F238E27FC236}">
                  <a16:creationId xmlns:a16="http://schemas.microsoft.com/office/drawing/2014/main" id="{72F75522-B9FA-4DC9-8061-980049276CF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8624" y="5128287"/>
              <a:ext cx="1203973" cy="1203973"/>
            </a:xfrm>
            <a:prstGeom prst="rect">
              <a:avLst/>
            </a:prstGeom>
          </p:spPr>
        </p:pic>
        <p:sp>
          <p:nvSpPr>
            <p:cNvPr id="12" name="Rectangle 11">
              <a:extLst>
                <a:ext uri="{FF2B5EF4-FFF2-40B4-BE49-F238E27FC236}">
                  <a16:creationId xmlns:a16="http://schemas.microsoft.com/office/drawing/2014/main" id="{B9A0B436-7F33-457F-B19E-1C89DF3EE47D}"/>
                </a:ext>
              </a:extLst>
            </p:cNvPr>
            <p:cNvSpPr/>
            <p:nvPr userDrawn="1"/>
          </p:nvSpPr>
          <p:spPr>
            <a:xfrm>
              <a:off x="1029025" y="6328813"/>
              <a:ext cx="1132041" cy="584775"/>
            </a:xfrm>
            <a:prstGeom prst="rect">
              <a:avLst/>
            </a:prstGeom>
          </p:spPr>
          <p:txBody>
            <a:bodyPr wrap="none">
              <a:spAutoFit/>
            </a:bodyPr>
            <a:lstStyle/>
            <a:p>
              <a:pPr algn="ctr"/>
              <a:r>
                <a:rPr lang="en-GB" sz="1600" b="1" dirty="0"/>
                <a:t>Resource</a:t>
              </a:r>
            </a:p>
            <a:p>
              <a:pPr algn="ctr"/>
              <a:r>
                <a:rPr lang="en-GB" sz="1600" b="1" dirty="0"/>
                <a:t>efficiency</a:t>
              </a:r>
            </a:p>
          </p:txBody>
        </p:sp>
      </p:grpSp>
      <p:grpSp>
        <p:nvGrpSpPr>
          <p:cNvPr id="31" name="Group 30">
            <a:extLst>
              <a:ext uri="{FF2B5EF4-FFF2-40B4-BE49-F238E27FC236}">
                <a16:creationId xmlns:a16="http://schemas.microsoft.com/office/drawing/2014/main" id="{69A17AF6-CFF9-4556-9019-E2F1B711E0BA}"/>
              </a:ext>
            </a:extLst>
          </p:cNvPr>
          <p:cNvGrpSpPr/>
          <p:nvPr userDrawn="1"/>
        </p:nvGrpSpPr>
        <p:grpSpPr>
          <a:xfrm>
            <a:off x="356456" y="1428073"/>
            <a:ext cx="1267841" cy="1500863"/>
            <a:chOff x="421212" y="3136797"/>
            <a:chExt cx="1540323" cy="1823426"/>
          </a:xfrm>
        </p:grpSpPr>
        <p:pic>
          <p:nvPicPr>
            <p:cNvPr id="23" name="Picture 22">
              <a:extLst>
                <a:ext uri="{FF2B5EF4-FFF2-40B4-BE49-F238E27FC236}">
                  <a16:creationId xmlns:a16="http://schemas.microsoft.com/office/drawing/2014/main" id="{6782B2E8-7DE5-45D2-998D-53B85849788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4467" y="3136797"/>
              <a:ext cx="1202400" cy="1202400"/>
            </a:xfrm>
            <a:prstGeom prst="rect">
              <a:avLst/>
            </a:prstGeom>
          </p:spPr>
        </p:pic>
        <p:sp>
          <p:nvSpPr>
            <p:cNvPr id="13" name="Rectangle 12">
              <a:extLst>
                <a:ext uri="{FF2B5EF4-FFF2-40B4-BE49-F238E27FC236}">
                  <a16:creationId xmlns:a16="http://schemas.microsoft.com/office/drawing/2014/main" id="{D551AF57-C314-4F92-B4C1-E84B91D3B514}"/>
                </a:ext>
              </a:extLst>
            </p:cNvPr>
            <p:cNvSpPr/>
            <p:nvPr userDrawn="1"/>
          </p:nvSpPr>
          <p:spPr>
            <a:xfrm>
              <a:off x="421212" y="4375448"/>
              <a:ext cx="1540323" cy="584775"/>
            </a:xfrm>
            <a:prstGeom prst="rect">
              <a:avLst/>
            </a:prstGeom>
          </p:spPr>
          <p:txBody>
            <a:bodyPr wrap="square">
              <a:spAutoFit/>
            </a:bodyPr>
            <a:lstStyle/>
            <a:p>
              <a:pPr algn="ctr"/>
              <a:r>
                <a:rPr lang="en-GB" sz="1600" b="1" dirty="0"/>
                <a:t>Health and</a:t>
              </a:r>
            </a:p>
            <a:p>
              <a:pPr algn="ctr"/>
              <a:r>
                <a:rPr lang="en-GB" sz="1600" b="1" dirty="0"/>
                <a:t>well-being</a:t>
              </a:r>
            </a:p>
          </p:txBody>
        </p:sp>
      </p:grpSp>
      <p:grpSp>
        <p:nvGrpSpPr>
          <p:cNvPr id="29" name="Group 28">
            <a:extLst>
              <a:ext uri="{FF2B5EF4-FFF2-40B4-BE49-F238E27FC236}">
                <a16:creationId xmlns:a16="http://schemas.microsoft.com/office/drawing/2014/main" id="{25C426D1-89EA-41C8-90A1-D0B8CBB0F3A5}"/>
              </a:ext>
            </a:extLst>
          </p:cNvPr>
          <p:cNvGrpSpPr/>
          <p:nvPr userDrawn="1"/>
        </p:nvGrpSpPr>
        <p:grpSpPr>
          <a:xfrm>
            <a:off x="486679" y="5081801"/>
            <a:ext cx="989696" cy="1500863"/>
            <a:chOff x="92309" y="5370694"/>
            <a:chExt cx="1202400" cy="1823426"/>
          </a:xfrm>
        </p:grpSpPr>
        <p:pic>
          <p:nvPicPr>
            <p:cNvPr id="25" name="Picture 24">
              <a:extLst>
                <a:ext uri="{FF2B5EF4-FFF2-40B4-BE49-F238E27FC236}">
                  <a16:creationId xmlns:a16="http://schemas.microsoft.com/office/drawing/2014/main" id="{8FD8EF02-3180-4033-800A-943D330EDC9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2309" y="5370694"/>
              <a:ext cx="1202400" cy="1202400"/>
            </a:xfrm>
            <a:prstGeom prst="rect">
              <a:avLst/>
            </a:prstGeom>
          </p:spPr>
        </p:pic>
        <p:sp>
          <p:nvSpPr>
            <p:cNvPr id="15" name="Rectangle 14">
              <a:extLst>
                <a:ext uri="{FF2B5EF4-FFF2-40B4-BE49-F238E27FC236}">
                  <a16:creationId xmlns:a16="http://schemas.microsoft.com/office/drawing/2014/main" id="{C93098F3-2FC9-4117-9275-2523A0ED1E8B}"/>
                </a:ext>
              </a:extLst>
            </p:cNvPr>
            <p:cNvSpPr/>
            <p:nvPr userDrawn="1"/>
          </p:nvSpPr>
          <p:spPr>
            <a:xfrm>
              <a:off x="100279" y="6609345"/>
              <a:ext cx="1167306" cy="584775"/>
            </a:xfrm>
            <a:prstGeom prst="rect">
              <a:avLst/>
            </a:prstGeom>
          </p:spPr>
          <p:txBody>
            <a:bodyPr wrap="none">
              <a:spAutoFit/>
            </a:bodyPr>
            <a:lstStyle/>
            <a:p>
              <a:pPr algn="ctr"/>
              <a:r>
                <a:rPr lang="en-GB" sz="1600" b="1" dirty="0"/>
                <a:t>Whole-life</a:t>
              </a:r>
            </a:p>
            <a:p>
              <a:pPr algn="ctr"/>
              <a:r>
                <a:rPr lang="en-GB" sz="1600" b="1" dirty="0"/>
                <a:t>carbon</a:t>
              </a:r>
            </a:p>
          </p:txBody>
        </p:sp>
      </p:grpSp>
      <p:sp>
        <p:nvSpPr>
          <p:cNvPr id="20" name="Rectangle 19">
            <a:extLst>
              <a:ext uri="{FF2B5EF4-FFF2-40B4-BE49-F238E27FC236}">
                <a16:creationId xmlns:a16="http://schemas.microsoft.com/office/drawing/2014/main" id="{8ED0B78F-6649-42C7-8283-395A69CA569C}"/>
              </a:ext>
            </a:extLst>
          </p:cNvPr>
          <p:cNvSpPr/>
          <p:nvPr userDrawn="1"/>
        </p:nvSpPr>
        <p:spPr>
          <a:xfrm>
            <a:off x="507999" y="609605"/>
            <a:ext cx="8531226" cy="507831"/>
          </a:xfrm>
          <a:prstGeom prst="rect">
            <a:avLst/>
          </a:prstGeom>
        </p:spPr>
        <p:txBody>
          <a:bodyPr wrap="square">
            <a:spAutoFit/>
          </a:bodyPr>
          <a:lstStyle/>
          <a:p>
            <a:r>
              <a:rPr lang="en-US" sz="2700" b="1" dirty="0">
                <a:solidFill>
                  <a:srgbClr val="559D77"/>
                </a:solidFill>
              </a:rPr>
              <a:t>Six Pillars of Sustainable Construction</a:t>
            </a:r>
          </a:p>
        </p:txBody>
      </p:sp>
      <p:sp>
        <p:nvSpPr>
          <p:cNvPr id="32" name="TextBox 31">
            <a:extLst>
              <a:ext uri="{FF2B5EF4-FFF2-40B4-BE49-F238E27FC236}">
                <a16:creationId xmlns:a16="http://schemas.microsoft.com/office/drawing/2014/main" id="{9691E305-EB29-472C-9C53-54BEC4D2056D}"/>
              </a:ext>
            </a:extLst>
          </p:cNvPr>
          <p:cNvSpPr txBox="1"/>
          <p:nvPr userDrawn="1"/>
        </p:nvSpPr>
        <p:spPr>
          <a:xfrm>
            <a:off x="1697451" y="1511325"/>
            <a:ext cx="5556309" cy="1384995"/>
          </a:xfrm>
          <a:prstGeom prst="rect">
            <a:avLst/>
          </a:prstGeom>
          <a:noFill/>
        </p:spPr>
        <p:txBody>
          <a:bodyPr wrap="square" rtlCol="0">
            <a:spAutoFit/>
          </a:bodyPr>
          <a:lstStyle/>
          <a:p>
            <a:r>
              <a:rPr lang="en-US" sz="1400" b="0" i="0" kern="1200" dirty="0">
                <a:solidFill>
                  <a:schemeClr val="tx1"/>
                </a:solidFill>
                <a:effectLst/>
                <a:latin typeface="+mn-lt"/>
                <a:ea typeface="+mn-ea"/>
                <a:cs typeface="+mn-cs"/>
              </a:rPr>
              <a:t>This covers how the design and construction impacts on the health and well-being of its occupants. A wide range of factors apply; including indoor air quality, daylighting, acoustic performance, incorporation of natural elements, how the layout promotes healthy living, as well as avoidance of materials containing chemicals harmful to health.</a:t>
            </a:r>
            <a:endParaRPr lang="en-GB" sz="1200" dirty="0"/>
          </a:p>
        </p:txBody>
      </p:sp>
      <p:sp>
        <p:nvSpPr>
          <p:cNvPr id="36" name="TextBox 35">
            <a:extLst>
              <a:ext uri="{FF2B5EF4-FFF2-40B4-BE49-F238E27FC236}">
                <a16:creationId xmlns:a16="http://schemas.microsoft.com/office/drawing/2014/main" id="{EEAC997A-EC31-485E-81D6-66C43C677B29}"/>
              </a:ext>
            </a:extLst>
          </p:cNvPr>
          <p:cNvSpPr txBox="1"/>
          <p:nvPr userDrawn="1"/>
        </p:nvSpPr>
        <p:spPr>
          <a:xfrm>
            <a:off x="1697451" y="3312158"/>
            <a:ext cx="5675806" cy="1384995"/>
          </a:xfrm>
          <a:prstGeom prst="rect">
            <a:avLst/>
          </a:prstGeom>
          <a:noFill/>
        </p:spPr>
        <p:txBody>
          <a:bodyPr wrap="square" rtlCol="0">
            <a:spAutoFit/>
          </a:bodyPr>
          <a:lstStyle/>
          <a:p>
            <a:r>
              <a:rPr lang="en-US" sz="1400" b="0" i="0" kern="1200" dirty="0">
                <a:solidFill>
                  <a:schemeClr val="tx1"/>
                </a:solidFill>
                <a:effectLst/>
                <a:latin typeface="+mn-lt"/>
                <a:ea typeface="+mn-ea"/>
                <a:cs typeface="+mn-cs"/>
              </a:rPr>
              <a:t>Focusing on the project’s sustainable use of resources in accordance with the hierarchy of reducing, reusing and recycling; including resource-efficient design and construction, use of renewable resources or secondary materials, water efficiency, flexibility of use and re-usability of elements at end of life, and circular economy models applied to materials, or the building as a whole.</a:t>
            </a:r>
            <a:endParaRPr lang="en-GB" sz="1200" dirty="0"/>
          </a:p>
        </p:txBody>
      </p:sp>
      <p:sp>
        <p:nvSpPr>
          <p:cNvPr id="37" name="TextBox 36">
            <a:extLst>
              <a:ext uri="{FF2B5EF4-FFF2-40B4-BE49-F238E27FC236}">
                <a16:creationId xmlns:a16="http://schemas.microsoft.com/office/drawing/2014/main" id="{537577D4-6209-43A6-AC93-406EB2248D9A}"/>
              </a:ext>
            </a:extLst>
          </p:cNvPr>
          <p:cNvSpPr txBox="1"/>
          <p:nvPr userDrawn="1"/>
        </p:nvSpPr>
        <p:spPr>
          <a:xfrm>
            <a:off x="1697451" y="5142548"/>
            <a:ext cx="5277317" cy="1384995"/>
          </a:xfrm>
          <a:prstGeom prst="rect">
            <a:avLst/>
          </a:prstGeom>
          <a:noFill/>
        </p:spPr>
        <p:txBody>
          <a:bodyPr wrap="square" rtlCol="0">
            <a:spAutoFit/>
          </a:bodyPr>
          <a:lstStyle/>
          <a:p>
            <a:r>
              <a:rPr lang="en-US" sz="1400" b="0" i="0" kern="1200" dirty="0">
                <a:solidFill>
                  <a:schemeClr val="tx1"/>
                </a:solidFill>
                <a:effectLst/>
                <a:latin typeface="+mn-lt"/>
                <a:ea typeface="+mn-ea"/>
                <a:cs typeface="+mn-cs"/>
              </a:rPr>
              <a:t>This covers the approach to the carbon cost of the building, and what has been achieved. Projects will evidence cradle-to-cradle thinking and a life cycle analysis approach applied throughout the design and specification of the whole building, to inform significant reduction of embodied carbon in the building fabric, fit-out and services, alongside operational carbon reductions.</a:t>
            </a:r>
            <a:endParaRPr lang="en-GB" sz="1200" dirty="0"/>
          </a:p>
        </p:txBody>
      </p:sp>
    </p:spTree>
    <p:extLst>
      <p:ext uri="{BB962C8B-B14F-4D97-AF65-F5344CB8AC3E}">
        <p14:creationId xmlns:p14="http://schemas.microsoft.com/office/powerpoint/2010/main" val="1888541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x Pillars description 2">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8E4F4FE5-4830-4773-8B41-A8577D4B53F2}"/>
              </a:ext>
            </a:extLst>
          </p:cNvPr>
          <p:cNvGrpSpPr/>
          <p:nvPr userDrawn="1"/>
        </p:nvGrpSpPr>
        <p:grpSpPr>
          <a:xfrm>
            <a:off x="486919" y="5063757"/>
            <a:ext cx="992499" cy="1485844"/>
            <a:chOff x="5757832" y="2885363"/>
            <a:chExt cx="1203973" cy="1802437"/>
          </a:xfrm>
        </p:grpSpPr>
        <p:pic>
          <p:nvPicPr>
            <p:cNvPr id="28" name="Picture 27">
              <a:extLst>
                <a:ext uri="{FF2B5EF4-FFF2-40B4-BE49-F238E27FC236}">
                  <a16:creationId xmlns:a16="http://schemas.microsoft.com/office/drawing/2014/main" id="{3277B7C8-01C1-4E13-86B9-A7BACF7BA37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57832" y="2885363"/>
              <a:ext cx="1203973" cy="1203973"/>
            </a:xfrm>
            <a:prstGeom prst="rect">
              <a:avLst/>
            </a:prstGeom>
          </p:spPr>
        </p:pic>
        <p:sp>
          <p:nvSpPr>
            <p:cNvPr id="14" name="Rectangle 13">
              <a:extLst>
                <a:ext uri="{FF2B5EF4-FFF2-40B4-BE49-F238E27FC236}">
                  <a16:creationId xmlns:a16="http://schemas.microsoft.com/office/drawing/2014/main" id="{50AB4C84-C4AB-4716-BCD6-2A1C75800D84}"/>
                </a:ext>
              </a:extLst>
            </p:cNvPr>
            <p:cNvSpPr/>
            <p:nvPr userDrawn="1"/>
          </p:nvSpPr>
          <p:spPr>
            <a:xfrm>
              <a:off x="5963879" y="4103025"/>
              <a:ext cx="788999" cy="584775"/>
            </a:xfrm>
            <a:prstGeom prst="rect">
              <a:avLst/>
            </a:prstGeom>
          </p:spPr>
          <p:txBody>
            <a:bodyPr wrap="none">
              <a:spAutoFit/>
            </a:bodyPr>
            <a:lstStyle/>
            <a:p>
              <a:pPr algn="ctr"/>
              <a:r>
                <a:rPr lang="en-GB" sz="1600" b="1" dirty="0"/>
                <a:t>Social</a:t>
              </a:r>
            </a:p>
            <a:p>
              <a:pPr algn="ctr"/>
              <a:r>
                <a:rPr lang="en-GB" sz="1600" b="1" dirty="0"/>
                <a:t>value</a:t>
              </a:r>
            </a:p>
          </p:txBody>
        </p:sp>
      </p:grpSp>
      <p:grpSp>
        <p:nvGrpSpPr>
          <p:cNvPr id="33" name="Group 32">
            <a:extLst>
              <a:ext uri="{FF2B5EF4-FFF2-40B4-BE49-F238E27FC236}">
                <a16:creationId xmlns:a16="http://schemas.microsoft.com/office/drawing/2014/main" id="{A349DEF9-9D9F-479F-B35F-A5AB806E5B2B}"/>
              </a:ext>
            </a:extLst>
          </p:cNvPr>
          <p:cNvGrpSpPr/>
          <p:nvPr userDrawn="1"/>
        </p:nvGrpSpPr>
        <p:grpSpPr>
          <a:xfrm>
            <a:off x="391517" y="3253740"/>
            <a:ext cx="1176346" cy="1487598"/>
            <a:chOff x="5381909" y="5044309"/>
            <a:chExt cx="1426993" cy="1804565"/>
          </a:xfrm>
        </p:grpSpPr>
        <p:pic>
          <p:nvPicPr>
            <p:cNvPr id="38" name="Picture 37">
              <a:extLst>
                <a:ext uri="{FF2B5EF4-FFF2-40B4-BE49-F238E27FC236}">
                  <a16:creationId xmlns:a16="http://schemas.microsoft.com/office/drawing/2014/main" id="{3EE3D90E-488F-4638-A2B3-65147483AF7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87801" y="5044309"/>
              <a:ext cx="1203973" cy="1203973"/>
            </a:xfrm>
            <a:prstGeom prst="rect">
              <a:avLst/>
            </a:prstGeom>
          </p:spPr>
        </p:pic>
        <p:sp>
          <p:nvSpPr>
            <p:cNvPr id="39" name="Rectangle 38">
              <a:extLst>
                <a:ext uri="{FF2B5EF4-FFF2-40B4-BE49-F238E27FC236}">
                  <a16:creationId xmlns:a16="http://schemas.microsoft.com/office/drawing/2014/main" id="{B8C17E2B-61A4-4535-BE59-C03454905863}"/>
                </a:ext>
              </a:extLst>
            </p:cNvPr>
            <p:cNvSpPr/>
            <p:nvPr userDrawn="1"/>
          </p:nvSpPr>
          <p:spPr>
            <a:xfrm>
              <a:off x="5381909" y="6264099"/>
              <a:ext cx="1426993" cy="584775"/>
            </a:xfrm>
            <a:prstGeom prst="rect">
              <a:avLst/>
            </a:prstGeom>
          </p:spPr>
          <p:txBody>
            <a:bodyPr wrap="none">
              <a:spAutoFit/>
            </a:bodyPr>
            <a:lstStyle/>
            <a:p>
              <a:pPr algn="ctr"/>
              <a:r>
                <a:rPr lang="en-GB" sz="1600" b="1" dirty="0"/>
                <a:t>Technical</a:t>
              </a:r>
            </a:p>
            <a:p>
              <a:pPr algn="ctr"/>
              <a:r>
                <a:rPr lang="en-GB" sz="1600" b="1" dirty="0"/>
                <a:t>performance</a:t>
              </a:r>
            </a:p>
          </p:txBody>
        </p:sp>
      </p:grpSp>
      <p:grpSp>
        <p:nvGrpSpPr>
          <p:cNvPr id="34" name="Group 33">
            <a:extLst>
              <a:ext uri="{FF2B5EF4-FFF2-40B4-BE49-F238E27FC236}">
                <a16:creationId xmlns:a16="http://schemas.microsoft.com/office/drawing/2014/main" id="{ABB6DD4F-01A0-4D7E-AB43-E3F72B7EE1F1}"/>
              </a:ext>
            </a:extLst>
          </p:cNvPr>
          <p:cNvGrpSpPr/>
          <p:nvPr userDrawn="1"/>
        </p:nvGrpSpPr>
        <p:grpSpPr>
          <a:xfrm>
            <a:off x="384363" y="1428074"/>
            <a:ext cx="1213346" cy="1502926"/>
            <a:chOff x="3531979" y="5034574"/>
            <a:chExt cx="1471877" cy="1823159"/>
          </a:xfrm>
        </p:grpSpPr>
        <p:pic>
          <p:nvPicPr>
            <p:cNvPr id="22" name="Picture 21">
              <a:extLst>
                <a:ext uri="{FF2B5EF4-FFF2-40B4-BE49-F238E27FC236}">
                  <a16:creationId xmlns:a16="http://schemas.microsoft.com/office/drawing/2014/main" id="{965D9CDE-E6B5-4762-B7C8-E9BAADD5C83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676952" y="5034574"/>
              <a:ext cx="1202400" cy="1202400"/>
            </a:xfrm>
            <a:prstGeom prst="rect">
              <a:avLst/>
            </a:prstGeom>
          </p:spPr>
        </p:pic>
        <p:sp>
          <p:nvSpPr>
            <p:cNvPr id="17" name="Rectangle 16">
              <a:extLst>
                <a:ext uri="{FF2B5EF4-FFF2-40B4-BE49-F238E27FC236}">
                  <a16:creationId xmlns:a16="http://schemas.microsoft.com/office/drawing/2014/main" id="{7645E254-E78B-432B-857C-34C83DF498B9}"/>
                </a:ext>
              </a:extLst>
            </p:cNvPr>
            <p:cNvSpPr/>
            <p:nvPr userDrawn="1"/>
          </p:nvSpPr>
          <p:spPr>
            <a:xfrm>
              <a:off x="3531979" y="6272958"/>
              <a:ext cx="1471877" cy="584775"/>
            </a:xfrm>
            <a:prstGeom prst="rect">
              <a:avLst/>
            </a:prstGeom>
          </p:spPr>
          <p:txBody>
            <a:bodyPr wrap="none">
              <a:spAutoFit/>
            </a:bodyPr>
            <a:lstStyle/>
            <a:p>
              <a:pPr algn="ctr"/>
              <a:r>
                <a:rPr lang="en-GB" sz="1600" b="1" dirty="0"/>
                <a:t>Ethics and</a:t>
              </a:r>
            </a:p>
            <a:p>
              <a:pPr algn="ctr"/>
              <a:r>
                <a:rPr lang="en-GB" sz="1600" b="1" dirty="0"/>
                <a:t>transparency</a:t>
              </a:r>
            </a:p>
          </p:txBody>
        </p:sp>
      </p:grpSp>
      <p:sp>
        <p:nvSpPr>
          <p:cNvPr id="20" name="Rectangle 19">
            <a:extLst>
              <a:ext uri="{FF2B5EF4-FFF2-40B4-BE49-F238E27FC236}">
                <a16:creationId xmlns:a16="http://schemas.microsoft.com/office/drawing/2014/main" id="{8ED0B78F-6649-42C7-8283-395A69CA569C}"/>
              </a:ext>
            </a:extLst>
          </p:cNvPr>
          <p:cNvSpPr/>
          <p:nvPr userDrawn="1"/>
        </p:nvSpPr>
        <p:spPr>
          <a:xfrm>
            <a:off x="507999" y="609605"/>
            <a:ext cx="8531226" cy="507831"/>
          </a:xfrm>
          <a:prstGeom prst="rect">
            <a:avLst/>
          </a:prstGeom>
        </p:spPr>
        <p:txBody>
          <a:bodyPr wrap="square">
            <a:spAutoFit/>
          </a:bodyPr>
          <a:lstStyle/>
          <a:p>
            <a:r>
              <a:rPr lang="en-US" sz="2700" b="1" dirty="0">
                <a:solidFill>
                  <a:srgbClr val="559D77"/>
                </a:solidFill>
              </a:rPr>
              <a:t>Six Pillars of Sustainable Construction</a:t>
            </a:r>
          </a:p>
        </p:txBody>
      </p:sp>
      <p:sp>
        <p:nvSpPr>
          <p:cNvPr id="32" name="TextBox 31">
            <a:extLst>
              <a:ext uri="{FF2B5EF4-FFF2-40B4-BE49-F238E27FC236}">
                <a16:creationId xmlns:a16="http://schemas.microsoft.com/office/drawing/2014/main" id="{9691E305-EB29-472C-9C53-54BEC4D2056D}"/>
              </a:ext>
            </a:extLst>
          </p:cNvPr>
          <p:cNvSpPr txBox="1"/>
          <p:nvPr userDrawn="1"/>
        </p:nvSpPr>
        <p:spPr>
          <a:xfrm>
            <a:off x="1697451" y="1511325"/>
            <a:ext cx="5556309" cy="1384995"/>
          </a:xfrm>
          <a:prstGeom prst="rect">
            <a:avLst/>
          </a:prstGeom>
          <a:noFill/>
        </p:spPr>
        <p:txBody>
          <a:bodyPr wrap="square" rtlCol="0">
            <a:spAutoFit/>
          </a:bodyPr>
          <a:lstStyle/>
          <a:p>
            <a:r>
              <a:rPr lang="en-US" sz="1400" b="0" i="0" kern="1200" dirty="0">
                <a:solidFill>
                  <a:schemeClr val="tx1"/>
                </a:solidFill>
                <a:effectLst/>
                <a:latin typeface="+mn-lt"/>
                <a:ea typeface="+mn-ea"/>
                <a:cs typeface="+mn-cs"/>
              </a:rPr>
              <a:t>The approach reflects a commitment to sustainability; for example by transparency of supply chain and information and compliance with ethical and transparency standards. Projects should evidence a deep commitment to sustainability through related activities around the project (e.g. dissemination of information and learning from the project encourages others to build sustainably).</a:t>
            </a:r>
            <a:endParaRPr lang="en-GB" sz="1200" dirty="0"/>
          </a:p>
        </p:txBody>
      </p:sp>
      <p:sp>
        <p:nvSpPr>
          <p:cNvPr id="36" name="TextBox 35">
            <a:extLst>
              <a:ext uri="{FF2B5EF4-FFF2-40B4-BE49-F238E27FC236}">
                <a16:creationId xmlns:a16="http://schemas.microsoft.com/office/drawing/2014/main" id="{EEAC997A-EC31-485E-81D6-66C43C677B29}"/>
              </a:ext>
            </a:extLst>
          </p:cNvPr>
          <p:cNvSpPr txBox="1"/>
          <p:nvPr userDrawn="1"/>
        </p:nvSpPr>
        <p:spPr>
          <a:xfrm>
            <a:off x="1697451" y="3312158"/>
            <a:ext cx="5675806" cy="1384995"/>
          </a:xfrm>
          <a:prstGeom prst="rect">
            <a:avLst/>
          </a:prstGeom>
          <a:noFill/>
        </p:spPr>
        <p:txBody>
          <a:bodyPr wrap="square" rtlCol="0">
            <a:spAutoFit/>
          </a:bodyPr>
          <a:lstStyle/>
          <a:p>
            <a:r>
              <a:rPr lang="en-US" sz="1400" b="0" i="0" kern="1200" dirty="0">
                <a:solidFill>
                  <a:schemeClr val="tx1"/>
                </a:solidFill>
                <a:effectLst/>
                <a:latin typeface="+mn-lt"/>
                <a:ea typeface="+mn-ea"/>
                <a:cs typeface="+mn-cs"/>
              </a:rPr>
              <a:t>This focuses on how the building performs; its energy efficiency, thermal performance, including insulation, thermal mass and avoidance of overheating, airtightness, ventilation and moisture control. Consideration may be made of how the project demonstrates performance through passive systems such as a fabric first approach, or solar gain.</a:t>
            </a:r>
            <a:endParaRPr lang="en-GB" sz="1200" dirty="0"/>
          </a:p>
        </p:txBody>
      </p:sp>
      <p:sp>
        <p:nvSpPr>
          <p:cNvPr id="37" name="TextBox 36">
            <a:extLst>
              <a:ext uri="{FF2B5EF4-FFF2-40B4-BE49-F238E27FC236}">
                <a16:creationId xmlns:a16="http://schemas.microsoft.com/office/drawing/2014/main" id="{537577D4-6209-43A6-AC93-406EB2248D9A}"/>
              </a:ext>
            </a:extLst>
          </p:cNvPr>
          <p:cNvSpPr txBox="1"/>
          <p:nvPr userDrawn="1"/>
        </p:nvSpPr>
        <p:spPr>
          <a:xfrm>
            <a:off x="1697451" y="5100250"/>
            <a:ext cx="5341524" cy="1384995"/>
          </a:xfrm>
          <a:prstGeom prst="rect">
            <a:avLst/>
          </a:prstGeom>
          <a:noFill/>
        </p:spPr>
        <p:txBody>
          <a:bodyPr wrap="square" rtlCol="0">
            <a:spAutoFit/>
          </a:bodyPr>
          <a:lstStyle/>
          <a:p>
            <a:r>
              <a:rPr lang="en-US" sz="1400" b="0" i="0" kern="1200" dirty="0">
                <a:solidFill>
                  <a:schemeClr val="tx1"/>
                </a:solidFill>
                <a:effectLst/>
                <a:latin typeface="+mn-lt"/>
                <a:ea typeface="+mn-ea"/>
                <a:cs typeface="+mn-cs"/>
              </a:rPr>
              <a:t>The building’s impact on the local community; e.g. meeting priority built environment needs identified by the local community, use of supply chain to </a:t>
            </a:r>
            <a:r>
              <a:rPr lang="en-US" sz="1400" b="0" i="0" kern="1200" dirty="0" err="1">
                <a:solidFill>
                  <a:schemeClr val="tx1"/>
                </a:solidFill>
                <a:effectLst/>
                <a:latin typeface="+mn-lt"/>
                <a:ea typeface="+mn-ea"/>
                <a:cs typeface="+mn-cs"/>
              </a:rPr>
              <a:t>optimise</a:t>
            </a:r>
            <a:r>
              <a:rPr lang="en-US" sz="1400" b="0" i="0" kern="1200" dirty="0">
                <a:solidFill>
                  <a:schemeClr val="tx1"/>
                </a:solidFill>
                <a:effectLst/>
                <a:latin typeface="+mn-lt"/>
                <a:ea typeface="+mn-ea"/>
                <a:cs typeface="+mn-cs"/>
              </a:rPr>
              <a:t> local economic and social benefits, designing for people with minimum or positive impact on local biodiversity and the natural environment,  and linking the design to local social history and traditional built environment.</a:t>
            </a:r>
            <a:endParaRPr lang="en-GB" sz="1200" dirty="0"/>
          </a:p>
        </p:txBody>
      </p:sp>
    </p:spTree>
    <p:extLst>
      <p:ext uri="{BB962C8B-B14F-4D97-AF65-F5344CB8AC3E}">
        <p14:creationId xmlns:p14="http://schemas.microsoft.com/office/powerpoint/2010/main" val="2980861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oject summary">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9662A79-325C-4891-B6E4-88941A5A7C58}"/>
              </a:ext>
            </a:extLst>
          </p:cNvPr>
          <p:cNvSpPr>
            <a:spLocks noGrp="1"/>
          </p:cNvSpPr>
          <p:nvPr>
            <p:ph type="pic" sz="quarter" idx="10" hasCustomPrompt="1"/>
          </p:nvPr>
        </p:nvSpPr>
        <p:spPr>
          <a:xfrm>
            <a:off x="508000" y="2820865"/>
            <a:ext cx="6426076" cy="3463512"/>
          </a:xfrm>
        </p:spPr>
        <p:txBody>
          <a:bodyPr/>
          <a:lstStyle>
            <a:lvl1pPr marL="0" indent="0">
              <a:buNone/>
              <a:defRPr i="1"/>
            </a:lvl1pPr>
          </a:lstStyle>
          <a:p>
            <a:r>
              <a:rPr lang="en-GB" dirty="0"/>
              <a:t>Please add a main image of the project here…</a:t>
            </a:r>
          </a:p>
        </p:txBody>
      </p:sp>
      <p:sp>
        <p:nvSpPr>
          <p:cNvPr id="10" name="Text Placeholder 2">
            <a:extLst>
              <a:ext uri="{FF2B5EF4-FFF2-40B4-BE49-F238E27FC236}">
                <a16:creationId xmlns:a16="http://schemas.microsoft.com/office/drawing/2014/main" id="{863E94E6-18F9-4970-93F2-2C3222367B4A}"/>
              </a:ext>
            </a:extLst>
          </p:cNvPr>
          <p:cNvSpPr>
            <a:spLocks noGrp="1"/>
          </p:cNvSpPr>
          <p:nvPr>
            <p:ph type="body" sz="quarter" idx="11" hasCustomPrompt="1"/>
          </p:nvPr>
        </p:nvSpPr>
        <p:spPr>
          <a:xfrm>
            <a:off x="508000" y="1352550"/>
            <a:ext cx="6426076" cy="1283677"/>
          </a:xfrm>
        </p:spPr>
        <p:txBody>
          <a:bodyPr/>
          <a:lstStyle>
            <a:lvl1pPr marL="0" indent="0">
              <a:buNone/>
              <a:defRPr i="1"/>
            </a:lvl1pPr>
          </a:lstStyle>
          <a:p>
            <a:r>
              <a:rPr lang="en-GB" dirty="0"/>
              <a:t>Please add a summary description of the project here… (100 words approx.)</a:t>
            </a:r>
            <a:endParaRPr lang="en-GB" i="1" dirty="0"/>
          </a:p>
        </p:txBody>
      </p:sp>
      <p:sp>
        <p:nvSpPr>
          <p:cNvPr id="11" name="Rectangle 10">
            <a:extLst>
              <a:ext uri="{FF2B5EF4-FFF2-40B4-BE49-F238E27FC236}">
                <a16:creationId xmlns:a16="http://schemas.microsoft.com/office/drawing/2014/main" id="{B5A0E36F-1CFA-4D5A-A766-B45B91EF4CBF}"/>
              </a:ext>
            </a:extLst>
          </p:cNvPr>
          <p:cNvSpPr/>
          <p:nvPr userDrawn="1"/>
        </p:nvSpPr>
        <p:spPr>
          <a:xfrm>
            <a:off x="508000" y="573623"/>
            <a:ext cx="2993127" cy="507831"/>
          </a:xfrm>
          <a:prstGeom prst="rect">
            <a:avLst/>
          </a:prstGeom>
        </p:spPr>
        <p:txBody>
          <a:bodyPr wrap="none">
            <a:spAutoFit/>
          </a:bodyPr>
          <a:lstStyle/>
          <a:p>
            <a:r>
              <a:rPr lang="en-US" sz="2700" b="1" dirty="0">
                <a:solidFill>
                  <a:srgbClr val="559D77"/>
                </a:solidFill>
              </a:rPr>
              <a:t>Project summary</a:t>
            </a:r>
          </a:p>
        </p:txBody>
      </p:sp>
    </p:spTree>
    <p:extLst>
      <p:ext uri="{BB962C8B-B14F-4D97-AF65-F5344CB8AC3E}">
        <p14:creationId xmlns:p14="http://schemas.microsoft.com/office/powerpoint/2010/main" val="352109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ey informa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5D6CFA0-2959-479B-A820-8890965660E9}"/>
              </a:ext>
            </a:extLst>
          </p:cNvPr>
          <p:cNvSpPr/>
          <p:nvPr userDrawn="1"/>
        </p:nvSpPr>
        <p:spPr>
          <a:xfrm>
            <a:off x="508000" y="573623"/>
            <a:ext cx="2820003" cy="507831"/>
          </a:xfrm>
          <a:prstGeom prst="rect">
            <a:avLst/>
          </a:prstGeom>
        </p:spPr>
        <p:txBody>
          <a:bodyPr wrap="none">
            <a:spAutoFit/>
          </a:bodyPr>
          <a:lstStyle/>
          <a:p>
            <a:r>
              <a:rPr lang="en-US" sz="2700" b="1" dirty="0">
                <a:solidFill>
                  <a:srgbClr val="559D77"/>
                </a:solidFill>
              </a:rPr>
              <a:t>Key information</a:t>
            </a:r>
          </a:p>
        </p:txBody>
      </p:sp>
    </p:spTree>
    <p:extLst>
      <p:ext uri="{BB962C8B-B14F-4D97-AF65-F5344CB8AC3E}">
        <p14:creationId xmlns:p14="http://schemas.microsoft.com/office/powerpoint/2010/main" val="2444154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5"/>
            <a:ext cx="6447501" cy="973015"/>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508001" y="1674165"/>
            <a:ext cx="6447501" cy="43672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403850" y="6041367"/>
            <a:ext cx="683954"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2F3AADAF-1115-4D33-ABEF-A6A8A95FF9CC}" type="datetimeFigureOut">
              <a:rPr lang="en-GB" smtClean="0"/>
              <a:t>12/09/2019</a:t>
            </a:fld>
            <a:endParaRPr lang="en-GB"/>
          </a:p>
        </p:txBody>
      </p:sp>
      <p:sp>
        <p:nvSpPr>
          <p:cNvPr id="5" name="Footer Placeholder 4"/>
          <p:cNvSpPr>
            <a:spLocks noGrp="1"/>
          </p:cNvSpPr>
          <p:nvPr>
            <p:ph type="ftr" sz="quarter" idx="3"/>
          </p:nvPr>
        </p:nvSpPr>
        <p:spPr>
          <a:xfrm>
            <a:off x="508001" y="6041367"/>
            <a:ext cx="4723209" cy="365125"/>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2999" y="6041367"/>
            <a:ext cx="512504" cy="365125"/>
          </a:xfrm>
          <a:prstGeom prst="rect">
            <a:avLst/>
          </a:prstGeom>
        </p:spPr>
        <p:txBody>
          <a:bodyPr vert="horz" lIns="91440" tIns="45720" rIns="91440" bIns="45720" rtlCol="0" anchor="ctr"/>
          <a:lstStyle>
            <a:lvl1pPr algn="r">
              <a:defRPr sz="675">
                <a:solidFill>
                  <a:schemeClr val="accent1"/>
                </a:solidFill>
              </a:defRPr>
            </a:lvl1pPr>
          </a:lstStyle>
          <a:p>
            <a:fld id="{32233702-1000-463A-9D06-9CA833553394}" type="slidenum">
              <a:rPr lang="en-GB" smtClean="0"/>
              <a:t>‹#›</a:t>
            </a:fld>
            <a:endParaRPr lang="en-GB"/>
          </a:p>
        </p:txBody>
      </p:sp>
      <p:pic>
        <p:nvPicPr>
          <p:cNvPr id="19" name="Picture 18">
            <a:extLst>
              <a:ext uri="{FF2B5EF4-FFF2-40B4-BE49-F238E27FC236}">
                <a16:creationId xmlns:a16="http://schemas.microsoft.com/office/drawing/2014/main" id="{26588337-7006-4CC7-993B-7E4B31877F36}"/>
              </a:ext>
            </a:extLst>
          </p:cNvPr>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6912108" y="6397700"/>
            <a:ext cx="2191449" cy="413238"/>
          </a:xfrm>
          <a:prstGeom prst="rect">
            <a:avLst/>
          </a:prstGeom>
        </p:spPr>
      </p:pic>
      <p:pic>
        <p:nvPicPr>
          <p:cNvPr id="31" name="Picture 30">
            <a:extLst>
              <a:ext uri="{FF2B5EF4-FFF2-40B4-BE49-F238E27FC236}">
                <a16:creationId xmlns:a16="http://schemas.microsoft.com/office/drawing/2014/main" id="{A29620E8-544D-4B2B-AC0B-820342718248}"/>
              </a:ext>
            </a:extLst>
          </p:cNvPr>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7322663" y="99017"/>
            <a:ext cx="1745357" cy="953815"/>
          </a:xfrm>
          <a:prstGeom prst="rect">
            <a:avLst/>
          </a:prstGeom>
        </p:spPr>
      </p:pic>
    </p:spTree>
    <p:extLst>
      <p:ext uri="{BB962C8B-B14F-4D97-AF65-F5344CB8AC3E}">
        <p14:creationId xmlns:p14="http://schemas.microsoft.com/office/powerpoint/2010/main" val="2341067984"/>
      </p:ext>
    </p:extLst>
  </p:cSld>
  <p:clrMap bg1="lt1" tx1="dk1" bg2="lt2" tx2="dk2" accent1="accent1" accent2="accent2" accent3="accent3" accent4="accent4" accent5="accent5" accent6="accent6" hlink="hlink" folHlink="folHlink"/>
  <p:sldLayoutIdLst>
    <p:sldLayoutId id="2147483735" r:id="rId1"/>
    <p:sldLayoutId id="2147483729" r:id="rId2"/>
    <p:sldLayoutId id="2147483768" r:id="rId3"/>
    <p:sldLayoutId id="2147483767" r:id="rId4"/>
    <p:sldLayoutId id="2147483745" r:id="rId5"/>
    <p:sldLayoutId id="2147483770" r:id="rId6"/>
    <p:sldLayoutId id="2147483771" r:id="rId7"/>
    <p:sldLayoutId id="2147483766" r:id="rId8"/>
    <p:sldLayoutId id="2147483765" r:id="rId9"/>
    <p:sldLayoutId id="2147483764" r:id="rId10"/>
    <p:sldLayoutId id="2147483747" r:id="rId11"/>
    <p:sldLayoutId id="2147483748" r:id="rId12"/>
    <p:sldLayoutId id="2147483749" r:id="rId13"/>
    <p:sldLayoutId id="2147483750" r:id="rId14"/>
    <p:sldLayoutId id="2147483751" r:id="rId15"/>
    <p:sldLayoutId id="2147483752" r:id="rId16"/>
    <p:sldLayoutId id="2147483753" r:id="rId17"/>
    <p:sldLayoutId id="2147483754" r:id="rId18"/>
    <p:sldLayoutId id="2147483755" r:id="rId19"/>
    <p:sldLayoutId id="2147483756" r:id="rId20"/>
    <p:sldLayoutId id="2147483757" r:id="rId21"/>
    <p:sldLayoutId id="2147483758" r:id="rId22"/>
    <p:sldLayoutId id="2147483759" r:id="rId23"/>
    <p:sldLayoutId id="2147483769" r:id="rId24"/>
  </p:sldLayoutIdLst>
  <p:txStyles>
    <p:titleStyle>
      <a:lvl1pPr algn="l" defTabSz="342892" rtl="0" eaLnBrk="1" latinLnBrk="0" hangingPunct="1">
        <a:spcBef>
          <a:spcPct val="0"/>
        </a:spcBef>
        <a:buNone/>
        <a:defRPr sz="2700" b="1" kern="1200">
          <a:solidFill>
            <a:srgbClr val="559D77"/>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68" indent="-257168" algn="l" defTabSz="342892" rtl="0" eaLnBrk="1" latinLnBrk="0" hangingPunct="1">
        <a:spcBef>
          <a:spcPts val="750"/>
        </a:spcBef>
        <a:spcAft>
          <a:spcPts val="0"/>
        </a:spcAft>
        <a:buClr>
          <a:schemeClr val="accent1"/>
        </a:buClr>
        <a:buSzPct val="80000"/>
        <a:buFont typeface="Wingdings 3" charset="2"/>
        <a:buChar char=""/>
        <a:defRPr sz="1350" kern="1200">
          <a:solidFill>
            <a:schemeClr val="tx1"/>
          </a:solidFill>
          <a:latin typeface="+mj-lt"/>
          <a:ea typeface="+mn-ea"/>
          <a:cs typeface="+mn-cs"/>
        </a:defRPr>
      </a:lvl1pPr>
      <a:lvl2pPr marL="557199" indent="-214308" algn="l" defTabSz="342892" rtl="0" eaLnBrk="1" latinLnBrk="0" hangingPunct="1">
        <a:spcBef>
          <a:spcPts val="750"/>
        </a:spcBef>
        <a:spcAft>
          <a:spcPts val="0"/>
        </a:spcAft>
        <a:buClr>
          <a:schemeClr val="accent1"/>
        </a:buClr>
        <a:buSzPct val="80000"/>
        <a:buFont typeface="Wingdings 3" charset="2"/>
        <a:buChar char=""/>
        <a:defRPr sz="1200" kern="1200">
          <a:solidFill>
            <a:schemeClr val="tx1"/>
          </a:solidFill>
          <a:latin typeface="+mj-lt"/>
          <a:ea typeface="+mn-ea"/>
          <a:cs typeface="+mn-cs"/>
        </a:defRPr>
      </a:lvl2pPr>
      <a:lvl3pPr marL="857228" indent="-171446" algn="l" defTabSz="342892" rtl="0" eaLnBrk="1" latinLnBrk="0" hangingPunct="1">
        <a:spcBef>
          <a:spcPts val="750"/>
        </a:spcBef>
        <a:spcAft>
          <a:spcPts val="0"/>
        </a:spcAft>
        <a:buClr>
          <a:schemeClr val="accent1"/>
        </a:buClr>
        <a:buSzPct val="80000"/>
        <a:buFont typeface="Wingdings 3" charset="2"/>
        <a:buChar char=""/>
        <a:defRPr sz="1050" kern="1200">
          <a:solidFill>
            <a:schemeClr val="tx1"/>
          </a:solidFill>
          <a:latin typeface="+mj-lt"/>
          <a:ea typeface="+mn-ea"/>
          <a:cs typeface="+mn-cs"/>
        </a:defRPr>
      </a:lvl3pPr>
      <a:lvl4pPr marL="1200120" indent="-171446" algn="l" defTabSz="342892" rtl="0" eaLnBrk="1" latinLnBrk="0" hangingPunct="1">
        <a:spcBef>
          <a:spcPts val="750"/>
        </a:spcBef>
        <a:spcAft>
          <a:spcPts val="0"/>
        </a:spcAft>
        <a:buClr>
          <a:schemeClr val="accent1"/>
        </a:buClr>
        <a:buSzPct val="80000"/>
        <a:buFont typeface="Wingdings 3" charset="2"/>
        <a:buChar char=""/>
        <a:defRPr sz="900" kern="1200">
          <a:solidFill>
            <a:schemeClr val="tx1"/>
          </a:solidFill>
          <a:latin typeface="+mj-lt"/>
          <a:ea typeface="+mn-ea"/>
          <a:cs typeface="+mn-cs"/>
        </a:defRPr>
      </a:lvl4pPr>
      <a:lvl5pPr marL="1543012" indent="-171446" algn="l" defTabSz="342892" rtl="0" eaLnBrk="1" latinLnBrk="0" hangingPunct="1">
        <a:spcBef>
          <a:spcPts val="750"/>
        </a:spcBef>
        <a:spcAft>
          <a:spcPts val="0"/>
        </a:spcAft>
        <a:buClr>
          <a:schemeClr val="accent1"/>
        </a:buClr>
        <a:buSzPct val="80000"/>
        <a:buFont typeface="Wingdings 3" charset="2"/>
        <a:buChar char=""/>
        <a:defRPr sz="900" kern="1200">
          <a:solidFill>
            <a:schemeClr val="tx1"/>
          </a:solidFill>
          <a:latin typeface="+mj-lt"/>
          <a:ea typeface="+mn-ea"/>
          <a:cs typeface="+mn-cs"/>
        </a:defRPr>
      </a:lvl5pPr>
      <a:lvl6pPr marL="1885903" indent="-171446" algn="l" defTabSz="342892"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795" indent="-171446" algn="l" defTabSz="342892"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686" indent="-171446" algn="l" defTabSz="342892"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577" indent="-171446" algn="l" defTabSz="342892"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892" rtl="0" eaLnBrk="1" latinLnBrk="0" hangingPunct="1">
        <a:defRPr sz="1350" kern="1200">
          <a:solidFill>
            <a:schemeClr val="tx1"/>
          </a:solidFill>
          <a:latin typeface="+mn-lt"/>
          <a:ea typeface="+mn-ea"/>
          <a:cs typeface="+mn-cs"/>
        </a:defRPr>
      </a:lvl1pPr>
      <a:lvl2pPr marL="342892" algn="l" defTabSz="342892" rtl="0" eaLnBrk="1" latinLnBrk="0" hangingPunct="1">
        <a:defRPr sz="1350" kern="1200">
          <a:solidFill>
            <a:schemeClr val="tx1"/>
          </a:solidFill>
          <a:latin typeface="+mn-lt"/>
          <a:ea typeface="+mn-ea"/>
          <a:cs typeface="+mn-cs"/>
        </a:defRPr>
      </a:lvl2pPr>
      <a:lvl3pPr marL="685783" algn="l" defTabSz="342892" rtl="0" eaLnBrk="1" latinLnBrk="0" hangingPunct="1">
        <a:defRPr sz="1350" kern="1200">
          <a:solidFill>
            <a:schemeClr val="tx1"/>
          </a:solidFill>
          <a:latin typeface="+mn-lt"/>
          <a:ea typeface="+mn-ea"/>
          <a:cs typeface="+mn-cs"/>
        </a:defRPr>
      </a:lvl3pPr>
      <a:lvl4pPr marL="1028675" algn="l" defTabSz="342892" rtl="0" eaLnBrk="1" latinLnBrk="0" hangingPunct="1">
        <a:defRPr sz="1350" kern="1200">
          <a:solidFill>
            <a:schemeClr val="tx1"/>
          </a:solidFill>
          <a:latin typeface="+mn-lt"/>
          <a:ea typeface="+mn-ea"/>
          <a:cs typeface="+mn-cs"/>
        </a:defRPr>
      </a:lvl4pPr>
      <a:lvl5pPr marL="1371566" algn="l" defTabSz="342892" rtl="0" eaLnBrk="1" latinLnBrk="0" hangingPunct="1">
        <a:defRPr sz="1350" kern="1200">
          <a:solidFill>
            <a:schemeClr val="tx1"/>
          </a:solidFill>
          <a:latin typeface="+mn-lt"/>
          <a:ea typeface="+mn-ea"/>
          <a:cs typeface="+mn-cs"/>
        </a:defRPr>
      </a:lvl5pPr>
      <a:lvl6pPr marL="1714457" algn="l" defTabSz="342892" rtl="0" eaLnBrk="1" latinLnBrk="0" hangingPunct="1">
        <a:defRPr sz="1350" kern="1200">
          <a:solidFill>
            <a:schemeClr val="tx1"/>
          </a:solidFill>
          <a:latin typeface="+mn-lt"/>
          <a:ea typeface="+mn-ea"/>
          <a:cs typeface="+mn-cs"/>
        </a:defRPr>
      </a:lvl6pPr>
      <a:lvl7pPr marL="2057348" algn="l" defTabSz="342892" rtl="0" eaLnBrk="1" latinLnBrk="0" hangingPunct="1">
        <a:defRPr sz="1350" kern="1200">
          <a:solidFill>
            <a:schemeClr val="tx1"/>
          </a:solidFill>
          <a:latin typeface="+mn-lt"/>
          <a:ea typeface="+mn-ea"/>
          <a:cs typeface="+mn-cs"/>
        </a:defRPr>
      </a:lvl7pPr>
      <a:lvl8pPr marL="2400240" algn="l" defTabSz="342892" rtl="0" eaLnBrk="1" latinLnBrk="0" hangingPunct="1">
        <a:defRPr sz="1350" kern="1200">
          <a:solidFill>
            <a:schemeClr val="tx1"/>
          </a:solidFill>
          <a:latin typeface="+mn-lt"/>
          <a:ea typeface="+mn-ea"/>
          <a:cs typeface="+mn-cs"/>
        </a:defRPr>
      </a:lvl8pPr>
      <a:lvl9pPr marL="2743132" algn="l" defTabSz="342892"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hyperlink" Target="https://asbp.org.uk/asbp-awards/six-pillars" TargetMode="External"/><Relationship Id="rId2" Type="http://schemas.openxmlformats.org/officeDocument/2006/relationships/hyperlink" Target="https://asbp.org.uk/asbp-awards/entry-criteria-faqs" TargetMode="External"/><Relationship Id="rId1" Type="http://schemas.openxmlformats.org/officeDocument/2006/relationships/slideLayout" Target="../slideLayouts/slideLayout3.xml"/><Relationship Id="rId5" Type="http://schemas.openxmlformats.org/officeDocument/2006/relationships/hyperlink" Target="mailto:richard@asbp.org.uk" TargetMode="External"/><Relationship Id="rId4" Type="http://schemas.openxmlformats.org/officeDocument/2006/relationships/hyperlink" Target="https://asbp.org.uk/asbp-awards/online-submission"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hyperlink" Target="https://asbp.org.uk/asbp-awards/six-pillars"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3874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0C87826F-E58C-4A4C-BDAF-C62221845671}"/>
              </a:ext>
            </a:extLst>
          </p:cNvPr>
          <p:cNvSpPr>
            <a:spLocks noGrp="1"/>
          </p:cNvSpPr>
          <p:nvPr>
            <p:ph sz="quarter" idx="11"/>
          </p:nvPr>
        </p:nvSpPr>
        <p:spPr/>
        <p:txBody>
          <a:bodyPr/>
          <a:lstStyle/>
          <a:p>
            <a:endParaRPr lang="en-GB"/>
          </a:p>
        </p:txBody>
      </p:sp>
    </p:spTree>
    <p:extLst>
      <p:ext uri="{BB962C8B-B14F-4D97-AF65-F5344CB8AC3E}">
        <p14:creationId xmlns:p14="http://schemas.microsoft.com/office/powerpoint/2010/main" val="3383903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EB215EA-6240-4E5E-8B1E-D85260F0E183}"/>
              </a:ext>
            </a:extLst>
          </p:cNvPr>
          <p:cNvSpPr>
            <a:spLocks noGrp="1"/>
          </p:cNvSpPr>
          <p:nvPr>
            <p:ph type="body" sz="quarter" idx="10"/>
          </p:nvPr>
        </p:nvSpPr>
        <p:spPr/>
        <p:txBody>
          <a:bodyPr/>
          <a:lstStyle/>
          <a:p>
            <a:endParaRPr lang="en-GB" dirty="0"/>
          </a:p>
        </p:txBody>
      </p:sp>
    </p:spTree>
    <p:extLst>
      <p:ext uri="{BB962C8B-B14F-4D97-AF65-F5344CB8AC3E}">
        <p14:creationId xmlns:p14="http://schemas.microsoft.com/office/powerpoint/2010/main" val="501252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7D7A2B-920B-4653-9601-D67B84BC24F6}"/>
              </a:ext>
            </a:extLst>
          </p:cNvPr>
          <p:cNvSpPr>
            <a:spLocks noGrp="1"/>
          </p:cNvSpPr>
          <p:nvPr>
            <p:ph sz="quarter" idx="11"/>
          </p:nvPr>
        </p:nvSpPr>
        <p:spPr/>
        <p:txBody>
          <a:bodyPr/>
          <a:lstStyle/>
          <a:p>
            <a:endParaRPr lang="en-GB"/>
          </a:p>
        </p:txBody>
      </p:sp>
    </p:spTree>
    <p:extLst>
      <p:ext uri="{BB962C8B-B14F-4D97-AF65-F5344CB8AC3E}">
        <p14:creationId xmlns:p14="http://schemas.microsoft.com/office/powerpoint/2010/main" val="3370793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D1B8F7E-05BD-4FEA-BBAB-5958A6509AAF}"/>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3841897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EF25D5-0696-4EB8-B9C7-5CC22AD2A61B}"/>
              </a:ext>
            </a:extLst>
          </p:cNvPr>
          <p:cNvSpPr>
            <a:spLocks noGrp="1"/>
          </p:cNvSpPr>
          <p:nvPr>
            <p:ph sz="quarter" idx="11"/>
          </p:nvPr>
        </p:nvSpPr>
        <p:spPr/>
        <p:txBody>
          <a:bodyPr/>
          <a:lstStyle/>
          <a:p>
            <a:endParaRPr lang="en-GB"/>
          </a:p>
        </p:txBody>
      </p:sp>
    </p:spTree>
    <p:extLst>
      <p:ext uri="{BB962C8B-B14F-4D97-AF65-F5344CB8AC3E}">
        <p14:creationId xmlns:p14="http://schemas.microsoft.com/office/powerpoint/2010/main" val="73237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9058C1F-9A07-46D3-83D2-FC08F2A15988}"/>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4014679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28FF71D-75DA-42B1-9822-B47630B7E609}"/>
              </a:ext>
            </a:extLst>
          </p:cNvPr>
          <p:cNvSpPr>
            <a:spLocks noGrp="1"/>
          </p:cNvSpPr>
          <p:nvPr>
            <p:ph sz="quarter" idx="11"/>
          </p:nvPr>
        </p:nvSpPr>
        <p:spPr/>
        <p:txBody>
          <a:bodyPr/>
          <a:lstStyle/>
          <a:p>
            <a:endParaRPr lang="en-GB" dirty="0"/>
          </a:p>
        </p:txBody>
      </p:sp>
    </p:spTree>
    <p:extLst>
      <p:ext uri="{BB962C8B-B14F-4D97-AF65-F5344CB8AC3E}">
        <p14:creationId xmlns:p14="http://schemas.microsoft.com/office/powerpoint/2010/main" val="599867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E0F168-309C-4765-9974-6B90B8AB5375}"/>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4088060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FD125D-47ED-4ECA-8F01-EBA201A502A8}"/>
              </a:ext>
            </a:extLst>
          </p:cNvPr>
          <p:cNvSpPr>
            <a:spLocks noGrp="1"/>
          </p:cNvSpPr>
          <p:nvPr>
            <p:ph sz="quarter" idx="11"/>
          </p:nvPr>
        </p:nvSpPr>
        <p:spPr/>
        <p:txBody>
          <a:bodyPr/>
          <a:lstStyle/>
          <a:p>
            <a:endParaRPr lang="en-GB"/>
          </a:p>
        </p:txBody>
      </p:sp>
    </p:spTree>
    <p:extLst>
      <p:ext uri="{BB962C8B-B14F-4D97-AF65-F5344CB8AC3E}">
        <p14:creationId xmlns:p14="http://schemas.microsoft.com/office/powerpoint/2010/main" val="1320774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34C9220-5DBE-46DD-83B1-C1B22A607966}"/>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4230860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1C838F-FB38-417E-9438-519095C6EFA2}"/>
              </a:ext>
            </a:extLst>
          </p:cNvPr>
          <p:cNvSpPr txBox="1"/>
          <p:nvPr/>
        </p:nvSpPr>
        <p:spPr>
          <a:xfrm>
            <a:off x="508000" y="1352550"/>
            <a:ext cx="6931025" cy="5170646"/>
          </a:xfrm>
          <a:prstGeom prst="rect">
            <a:avLst/>
          </a:prstGeom>
          <a:noFill/>
        </p:spPr>
        <p:txBody>
          <a:bodyPr wrap="square" rtlCol="0">
            <a:spAutoFit/>
          </a:bodyPr>
          <a:lstStyle/>
          <a:p>
            <a:r>
              <a:rPr lang="en-US" sz="1500" b="1" dirty="0"/>
              <a:t>Thank you for starting your ASBP Awards 2020 submission. Before you begin, please read through the following instructions.</a:t>
            </a:r>
          </a:p>
          <a:p>
            <a:endParaRPr lang="en-US" sz="1500" b="1" dirty="0"/>
          </a:p>
          <a:p>
            <a:pPr marL="342900" indent="-342900">
              <a:buFont typeface="+mj-lt"/>
              <a:buAutoNum type="arabicPeriod"/>
            </a:pPr>
            <a:r>
              <a:rPr lang="en-US" sz="1500" dirty="0"/>
              <a:t>Firstly, check the </a:t>
            </a:r>
            <a:r>
              <a:rPr lang="en-US" sz="1500" dirty="0">
                <a:hlinkClick r:id="rId2"/>
              </a:rPr>
              <a:t>Entry criteria and FAQs</a:t>
            </a:r>
            <a:r>
              <a:rPr lang="en-US" sz="1500" dirty="0"/>
              <a:t> to make sure your project is eligible for entry.</a:t>
            </a:r>
          </a:p>
          <a:p>
            <a:pPr marL="342900" indent="-342900">
              <a:buFont typeface="+mj-lt"/>
              <a:buAutoNum type="arabicPeriod"/>
            </a:pPr>
            <a:endParaRPr lang="en-US" sz="1500" dirty="0"/>
          </a:p>
          <a:p>
            <a:pPr marL="342900" indent="-342900">
              <a:buFont typeface="+mj-lt"/>
              <a:buAutoNum type="arabicPeriod"/>
            </a:pPr>
            <a:r>
              <a:rPr lang="en-US" sz="1500" dirty="0"/>
              <a:t>Complete this Submission Document. This is where you can explain in detail how your project excels in across the ASBP’s ‘</a:t>
            </a:r>
            <a:r>
              <a:rPr lang="en-US" sz="1500" dirty="0">
                <a:hlinkClick r:id="rId3"/>
              </a:rPr>
              <a:t>Six Pillars of Sustainable Construction</a:t>
            </a:r>
            <a:r>
              <a:rPr lang="en-US" sz="1500" dirty="0"/>
              <a:t>'. You can also attach any supporting information such as plans, graphs and photos.</a:t>
            </a:r>
            <a:br>
              <a:rPr lang="en-US" sz="1500" dirty="0"/>
            </a:br>
            <a:r>
              <a:rPr lang="en-US" sz="1500" b="1" dirty="0"/>
              <a:t>To keep applications succinct, please follow the notes and do not add further slides beyond the advised number.</a:t>
            </a:r>
            <a:br>
              <a:rPr lang="en-US" sz="1500" b="1" dirty="0"/>
            </a:br>
            <a:endParaRPr lang="en-US" sz="1500" dirty="0"/>
          </a:p>
          <a:p>
            <a:pPr marL="342900" indent="-342900">
              <a:buFont typeface="+mj-lt"/>
              <a:buAutoNum type="arabicPeriod"/>
            </a:pPr>
            <a:r>
              <a:rPr lang="en-US" sz="1500" dirty="0"/>
              <a:t>Fill in the </a:t>
            </a:r>
            <a:r>
              <a:rPr lang="en-US" sz="1500" dirty="0">
                <a:hlinkClick r:id="rId4"/>
              </a:rPr>
              <a:t>online submission form </a:t>
            </a:r>
            <a:r>
              <a:rPr lang="en-US" sz="1500" dirty="0"/>
              <a:t>with key information about yourself, the project, and which category you wish the project to be entered for. You must also attach this completed Submission Document as a </a:t>
            </a:r>
            <a:r>
              <a:rPr lang="en-US" sz="1500" dirty="0" err="1"/>
              <a:t>Powerpoint</a:t>
            </a:r>
            <a:r>
              <a:rPr lang="en-US" sz="1500" dirty="0"/>
              <a:t> or PDF file.</a:t>
            </a:r>
          </a:p>
          <a:p>
            <a:pPr marL="342900" indent="-342900">
              <a:buFont typeface="+mj-lt"/>
              <a:buAutoNum type="arabicPeriod"/>
            </a:pPr>
            <a:endParaRPr lang="en-US" sz="1500" dirty="0"/>
          </a:p>
          <a:p>
            <a:pPr marL="342900" indent="-342900">
              <a:buFont typeface="+mj-lt"/>
              <a:buAutoNum type="arabicPeriod"/>
            </a:pPr>
            <a:r>
              <a:rPr lang="en-US" sz="1500" dirty="0"/>
              <a:t>Submit your entry for free! Shortlisted projects will be announced in</a:t>
            </a:r>
            <a:br>
              <a:rPr lang="en-US" sz="1500" dirty="0"/>
            </a:br>
            <a:r>
              <a:rPr lang="en-US" sz="1500" dirty="0"/>
              <a:t>November 2019. Good luck!</a:t>
            </a:r>
          </a:p>
          <a:p>
            <a:pPr marL="342900" indent="-342900">
              <a:buFont typeface="+mj-lt"/>
              <a:buAutoNum type="arabicPeriod"/>
            </a:pPr>
            <a:endParaRPr lang="en-US" sz="1500" dirty="0"/>
          </a:p>
          <a:p>
            <a:r>
              <a:rPr lang="en-US" sz="1500" dirty="0"/>
              <a:t>If you have any queries, please contact </a:t>
            </a:r>
            <a:r>
              <a:rPr lang="en-US" sz="1500" dirty="0">
                <a:hlinkClick r:id="rId5"/>
              </a:rPr>
              <a:t>richard@asbp.org.uk</a:t>
            </a:r>
            <a:r>
              <a:rPr lang="en-US" sz="1500" dirty="0"/>
              <a:t>. </a:t>
            </a:r>
          </a:p>
        </p:txBody>
      </p:sp>
    </p:spTree>
    <p:extLst>
      <p:ext uri="{BB962C8B-B14F-4D97-AF65-F5344CB8AC3E}">
        <p14:creationId xmlns:p14="http://schemas.microsoft.com/office/powerpoint/2010/main" val="1140743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102E1B6-741C-4886-BD8D-A20569E27EB7}"/>
              </a:ext>
            </a:extLst>
          </p:cNvPr>
          <p:cNvSpPr>
            <a:spLocks noGrp="1"/>
          </p:cNvSpPr>
          <p:nvPr>
            <p:ph sz="quarter" idx="11"/>
          </p:nvPr>
        </p:nvSpPr>
        <p:spPr/>
        <p:txBody>
          <a:bodyPr/>
          <a:lstStyle/>
          <a:p>
            <a:endParaRPr lang="en-GB"/>
          </a:p>
        </p:txBody>
      </p:sp>
    </p:spTree>
    <p:extLst>
      <p:ext uri="{BB962C8B-B14F-4D97-AF65-F5344CB8AC3E}">
        <p14:creationId xmlns:p14="http://schemas.microsoft.com/office/powerpoint/2010/main" val="2077668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54F5669E-6D65-492D-BA3E-BD33D7DB2023}"/>
              </a:ext>
            </a:extLst>
          </p:cNvPr>
          <p:cNvSpPr>
            <a:spLocks noGrp="1"/>
          </p:cNvSpPr>
          <p:nvPr>
            <p:ph type="body" sz="quarter" idx="10"/>
          </p:nvPr>
        </p:nvSpPr>
        <p:spPr/>
        <p:txBody>
          <a:bodyPr/>
          <a:lstStyle/>
          <a:p>
            <a:endParaRPr lang="en-GB" dirty="0"/>
          </a:p>
        </p:txBody>
      </p:sp>
    </p:spTree>
    <p:extLst>
      <p:ext uri="{BB962C8B-B14F-4D97-AF65-F5344CB8AC3E}">
        <p14:creationId xmlns:p14="http://schemas.microsoft.com/office/powerpoint/2010/main" val="2978169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119CE35-31C0-4DD8-9F27-530C92009AB7}"/>
              </a:ext>
            </a:extLst>
          </p:cNvPr>
          <p:cNvSpPr>
            <a:spLocks noGrp="1"/>
          </p:cNvSpPr>
          <p:nvPr>
            <p:ph sz="quarter" idx="11"/>
          </p:nvPr>
        </p:nvSpPr>
        <p:spPr/>
        <p:txBody>
          <a:bodyPr/>
          <a:lstStyle/>
          <a:p>
            <a:endParaRPr lang="en-GB"/>
          </a:p>
        </p:txBody>
      </p:sp>
    </p:spTree>
    <p:extLst>
      <p:ext uri="{BB962C8B-B14F-4D97-AF65-F5344CB8AC3E}">
        <p14:creationId xmlns:p14="http://schemas.microsoft.com/office/powerpoint/2010/main" val="3960769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5C5C337-3ABE-49D9-91F8-F585273A015A}"/>
              </a:ext>
            </a:extLst>
          </p:cNvPr>
          <p:cNvSpPr txBox="1"/>
          <p:nvPr/>
        </p:nvSpPr>
        <p:spPr>
          <a:xfrm>
            <a:off x="508000" y="6076059"/>
            <a:ext cx="6931025" cy="584775"/>
          </a:xfrm>
          <a:prstGeom prst="rect">
            <a:avLst/>
          </a:prstGeom>
          <a:noFill/>
        </p:spPr>
        <p:txBody>
          <a:bodyPr wrap="square" rtlCol="0">
            <a:spAutoFit/>
          </a:bodyPr>
          <a:lstStyle/>
          <a:p>
            <a:r>
              <a:rPr lang="en-GB" sz="1600" b="1" dirty="0"/>
              <a:t>Find out more on the following slides or visit: </a:t>
            </a:r>
            <a:r>
              <a:rPr lang="en-GB" sz="1600" b="1" dirty="0">
                <a:hlinkClick r:id="rId2"/>
              </a:rPr>
              <a:t>https://asbp.org.uk/asbp-awards/six-pillars</a:t>
            </a:r>
            <a:endParaRPr lang="en-GB" sz="1600" b="1" dirty="0"/>
          </a:p>
        </p:txBody>
      </p:sp>
    </p:spTree>
    <p:extLst>
      <p:ext uri="{BB962C8B-B14F-4D97-AF65-F5344CB8AC3E}">
        <p14:creationId xmlns:p14="http://schemas.microsoft.com/office/powerpoint/2010/main" val="1942836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6289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1480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90C133-1471-4C44-A3D7-0096E62399BA}"/>
              </a:ext>
            </a:extLst>
          </p:cNvPr>
          <p:cNvSpPr txBox="1"/>
          <p:nvPr/>
        </p:nvSpPr>
        <p:spPr>
          <a:xfrm>
            <a:off x="508000" y="1352550"/>
            <a:ext cx="6931025" cy="5016758"/>
          </a:xfrm>
          <a:prstGeom prst="rect">
            <a:avLst/>
          </a:prstGeom>
          <a:noFill/>
        </p:spPr>
        <p:txBody>
          <a:bodyPr wrap="square" rtlCol="0">
            <a:spAutoFit/>
          </a:bodyPr>
          <a:lstStyle/>
          <a:p>
            <a:r>
              <a:rPr lang="en-US" sz="1600" dirty="0"/>
              <a:t>The process for this Submission Document template has changed slightly this year. Applicants are now asked to address the following questions across their Six Pillar responses in the subsequent sections.</a:t>
            </a:r>
          </a:p>
          <a:p>
            <a:endParaRPr lang="en-US" sz="1600" dirty="0"/>
          </a:p>
          <a:p>
            <a:r>
              <a:rPr lang="en-US" sz="1600" dirty="0"/>
              <a:t>Where applicable, please take into account and answer the following questions when you explain how your project excels in each Pillar.</a:t>
            </a:r>
          </a:p>
          <a:p>
            <a:endParaRPr lang="en-US" sz="1600" dirty="0"/>
          </a:p>
          <a:p>
            <a:pPr marL="285750" indent="-285750">
              <a:buFont typeface="Wingdings" panose="05000000000000000000" pitchFamily="2" charset="2"/>
              <a:buChar char="§"/>
            </a:pPr>
            <a:r>
              <a:rPr lang="en-GB" sz="1600" b="1" dirty="0"/>
              <a:t>Products</a:t>
            </a:r>
            <a:r>
              <a:rPr lang="en-GB" sz="1600" dirty="0"/>
              <a:t> - Were any particular products essential to the success of this project? Do you have any evidence of the performance of these products?</a:t>
            </a:r>
          </a:p>
          <a:p>
            <a:pPr marL="285750" indent="-285750">
              <a:buFont typeface="Wingdings" panose="05000000000000000000" pitchFamily="2" charset="2"/>
              <a:buChar char="§"/>
            </a:pPr>
            <a:endParaRPr lang="en-GB" sz="1600" dirty="0"/>
          </a:p>
          <a:p>
            <a:pPr marL="285750" indent="-285750">
              <a:buFont typeface="Wingdings" panose="05000000000000000000" pitchFamily="2" charset="2"/>
              <a:buChar char="§"/>
            </a:pPr>
            <a:r>
              <a:rPr lang="en-GB" sz="1600" b="1" dirty="0"/>
              <a:t>Measured performance </a:t>
            </a:r>
            <a:r>
              <a:rPr lang="en-GB" sz="1600" dirty="0"/>
              <a:t>- Do you have any measured performance data? What does the data show?</a:t>
            </a:r>
          </a:p>
          <a:p>
            <a:pPr marL="285750" indent="-285750">
              <a:buFont typeface="Wingdings" panose="05000000000000000000" pitchFamily="2" charset="2"/>
              <a:buChar char="§"/>
            </a:pPr>
            <a:endParaRPr lang="en-GB" sz="1600" dirty="0"/>
          </a:p>
          <a:p>
            <a:pPr marL="285750" indent="-285750">
              <a:buFont typeface="Wingdings" panose="05000000000000000000" pitchFamily="2" charset="2"/>
              <a:buChar char="§"/>
            </a:pPr>
            <a:r>
              <a:rPr lang="en-GB" sz="1600" b="1" dirty="0"/>
              <a:t>Lessons learned </a:t>
            </a:r>
            <a:r>
              <a:rPr lang="en-GB" sz="1600" dirty="0"/>
              <a:t>- What lessons were learned from the project?</a:t>
            </a:r>
            <a:br>
              <a:rPr lang="en-GB" sz="1600" dirty="0"/>
            </a:br>
            <a:r>
              <a:rPr lang="en-GB" sz="1600" dirty="0"/>
              <a:t>What would you do differently?</a:t>
            </a:r>
          </a:p>
          <a:p>
            <a:pPr marL="285750" indent="-285750">
              <a:buFont typeface="Wingdings" panose="05000000000000000000" pitchFamily="2" charset="2"/>
              <a:buChar char="§"/>
            </a:pPr>
            <a:endParaRPr lang="en-GB" sz="1600" dirty="0"/>
          </a:p>
          <a:p>
            <a:pPr marL="285750" indent="-285750">
              <a:buFont typeface="Wingdings" panose="05000000000000000000" pitchFamily="2" charset="2"/>
              <a:buChar char="§"/>
            </a:pPr>
            <a:r>
              <a:rPr lang="en-GB" sz="1600" b="1" dirty="0"/>
              <a:t>Replicability/buildability </a:t>
            </a:r>
            <a:r>
              <a:rPr lang="en-GB" sz="1600" dirty="0"/>
              <a:t>– Are the design/construction approaches adopted on the project easily replicable and could be scaled up?</a:t>
            </a:r>
          </a:p>
          <a:p>
            <a:endParaRPr lang="en-GB" sz="1600" dirty="0"/>
          </a:p>
        </p:txBody>
      </p:sp>
    </p:spTree>
    <p:extLst>
      <p:ext uri="{BB962C8B-B14F-4D97-AF65-F5344CB8AC3E}">
        <p14:creationId xmlns:p14="http://schemas.microsoft.com/office/powerpoint/2010/main" val="1769791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033154F-1F73-495E-B251-047A8BF59840}"/>
              </a:ext>
            </a:extLst>
          </p:cNvPr>
          <p:cNvSpPr txBox="1"/>
          <p:nvPr/>
        </p:nvSpPr>
        <p:spPr>
          <a:xfrm>
            <a:off x="508000" y="1352550"/>
            <a:ext cx="6931025" cy="5016758"/>
          </a:xfrm>
          <a:prstGeom prst="rect">
            <a:avLst/>
          </a:prstGeom>
          <a:noFill/>
        </p:spPr>
        <p:txBody>
          <a:bodyPr wrap="square" rtlCol="0">
            <a:spAutoFit/>
          </a:bodyPr>
          <a:lstStyle/>
          <a:p>
            <a:r>
              <a:rPr lang="en-US" sz="1600" b="1" dirty="0"/>
              <a:t>Which award category would you like your project to be entered for?:</a:t>
            </a:r>
          </a:p>
          <a:p>
            <a:r>
              <a:rPr lang="en-US" sz="1600" dirty="0"/>
              <a:t>New build or retrofit (delete as applicable) </a:t>
            </a:r>
          </a:p>
          <a:p>
            <a:endParaRPr lang="en-US" sz="1600" dirty="0"/>
          </a:p>
          <a:p>
            <a:r>
              <a:rPr lang="en-US" sz="1600" b="1" dirty="0"/>
              <a:t>Project name:</a:t>
            </a:r>
          </a:p>
          <a:p>
            <a:endParaRPr lang="en-US" sz="1600" dirty="0"/>
          </a:p>
          <a:p>
            <a:r>
              <a:rPr lang="en-US" sz="1600" b="1" dirty="0"/>
              <a:t>Project address:</a:t>
            </a:r>
          </a:p>
          <a:p>
            <a:endParaRPr lang="en-US" sz="1600" dirty="0"/>
          </a:p>
          <a:p>
            <a:r>
              <a:rPr lang="en-US" sz="1600" b="1" dirty="0"/>
              <a:t>Project location:</a:t>
            </a:r>
          </a:p>
          <a:p>
            <a:endParaRPr lang="en-US" sz="1600" dirty="0"/>
          </a:p>
          <a:p>
            <a:r>
              <a:rPr lang="en-US" sz="1600" b="1" dirty="0"/>
              <a:t>Building completion date:</a:t>
            </a:r>
          </a:p>
          <a:p>
            <a:endParaRPr lang="en-US" sz="1600" dirty="0"/>
          </a:p>
          <a:p>
            <a:r>
              <a:rPr lang="en-US" sz="1600" b="1" dirty="0"/>
              <a:t>Building size (sqm):</a:t>
            </a:r>
          </a:p>
          <a:p>
            <a:endParaRPr lang="en-US" sz="1600" dirty="0"/>
          </a:p>
          <a:p>
            <a:r>
              <a:rPr lang="en-US" sz="1600" b="1" dirty="0"/>
              <a:t>Construction cost (approx.):</a:t>
            </a:r>
          </a:p>
          <a:p>
            <a:endParaRPr lang="en-US" sz="1600" dirty="0"/>
          </a:p>
          <a:p>
            <a:r>
              <a:rPr lang="en-US" sz="1600" b="1" dirty="0"/>
              <a:t>Construction type (i.e. masonry/timber frame):</a:t>
            </a:r>
          </a:p>
          <a:p>
            <a:endParaRPr lang="en-US" sz="1600" dirty="0"/>
          </a:p>
          <a:p>
            <a:r>
              <a:rPr lang="en-US" sz="1600" b="1" dirty="0"/>
              <a:t>Building use (i.e. residential):</a:t>
            </a:r>
          </a:p>
          <a:p>
            <a:endParaRPr lang="en-US" sz="1600" dirty="0"/>
          </a:p>
          <a:p>
            <a:r>
              <a:rPr lang="en-US" sz="1600" b="1" dirty="0"/>
              <a:t>Other:</a:t>
            </a:r>
          </a:p>
        </p:txBody>
      </p:sp>
    </p:spTree>
    <p:extLst>
      <p:ext uri="{BB962C8B-B14F-4D97-AF65-F5344CB8AC3E}">
        <p14:creationId xmlns:p14="http://schemas.microsoft.com/office/powerpoint/2010/main" val="1334177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DD598F-AA88-49FD-AB08-E2D678BB6C84}"/>
              </a:ext>
            </a:extLst>
          </p:cNvPr>
          <p:cNvSpPr txBox="1"/>
          <p:nvPr/>
        </p:nvSpPr>
        <p:spPr>
          <a:xfrm>
            <a:off x="508000" y="1352550"/>
            <a:ext cx="6931025" cy="2800767"/>
          </a:xfrm>
          <a:prstGeom prst="rect">
            <a:avLst/>
          </a:prstGeom>
          <a:noFill/>
        </p:spPr>
        <p:txBody>
          <a:bodyPr wrap="square" rtlCol="0">
            <a:spAutoFit/>
          </a:bodyPr>
          <a:lstStyle/>
          <a:p>
            <a:r>
              <a:rPr lang="en-US" sz="1600" b="1" dirty="0"/>
              <a:t>Architect/designer:</a:t>
            </a:r>
          </a:p>
          <a:p>
            <a:endParaRPr lang="en-US" sz="1600" b="1" dirty="0"/>
          </a:p>
          <a:p>
            <a:r>
              <a:rPr lang="en-US" sz="1600" b="1" dirty="0"/>
              <a:t>Client:</a:t>
            </a:r>
          </a:p>
          <a:p>
            <a:endParaRPr lang="en-US" sz="1600" b="1" dirty="0"/>
          </a:p>
          <a:p>
            <a:r>
              <a:rPr lang="en-US" sz="1600" b="1" dirty="0"/>
              <a:t>Contractor:</a:t>
            </a:r>
          </a:p>
          <a:p>
            <a:endParaRPr lang="en-US" sz="1600" b="1" dirty="0"/>
          </a:p>
          <a:p>
            <a:r>
              <a:rPr lang="en-US" sz="1600" b="1" dirty="0"/>
              <a:t>Consultants:</a:t>
            </a:r>
          </a:p>
          <a:p>
            <a:endParaRPr lang="en-US" sz="1600" b="1" dirty="0"/>
          </a:p>
          <a:p>
            <a:r>
              <a:rPr lang="en-US" sz="1600" b="1" dirty="0"/>
              <a:t>Product manufacturers/suppliers:</a:t>
            </a:r>
          </a:p>
          <a:p>
            <a:endParaRPr lang="en-US" sz="1600" b="1" dirty="0"/>
          </a:p>
          <a:p>
            <a:r>
              <a:rPr lang="en-US" sz="1600" b="1" dirty="0"/>
              <a:t>Other:</a:t>
            </a:r>
          </a:p>
        </p:txBody>
      </p:sp>
    </p:spTree>
    <p:extLst>
      <p:ext uri="{BB962C8B-B14F-4D97-AF65-F5344CB8AC3E}">
        <p14:creationId xmlns:p14="http://schemas.microsoft.com/office/powerpoint/2010/main" val="2995586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9D75EB5-95C1-40B8-86D7-F376B6B5B5EC}"/>
              </a:ext>
            </a:extLst>
          </p:cNvPr>
          <p:cNvSpPr>
            <a:spLocks noGrp="1"/>
          </p:cNvSpPr>
          <p:nvPr>
            <p:ph type="body" sz="quarter" idx="10"/>
          </p:nvPr>
        </p:nvSpPr>
        <p:spPr/>
        <p:txBody>
          <a:bodyPr/>
          <a:lstStyle/>
          <a:p>
            <a:endParaRPr lang="en-GB" dirty="0"/>
          </a:p>
        </p:txBody>
      </p:sp>
    </p:spTree>
    <p:extLst>
      <p:ext uri="{BB962C8B-B14F-4D97-AF65-F5344CB8AC3E}">
        <p14:creationId xmlns:p14="http://schemas.microsoft.com/office/powerpoint/2010/main" val="1287844142"/>
      </p:ext>
    </p:extLst>
  </p:cSld>
  <p:clrMapOvr>
    <a:masterClrMapping/>
  </p:clrMapOvr>
</p:sld>
</file>

<file path=ppt/theme/theme1.xml><?xml version="1.0" encoding="utf-8"?>
<a:theme xmlns:a="http://schemas.openxmlformats.org/drawingml/2006/main" name="ASBP theme">
  <a:themeElements>
    <a:clrScheme name="Custom 3">
      <a:dk1>
        <a:sysClr val="windowText" lastClr="000000"/>
      </a:dk1>
      <a:lt1>
        <a:sysClr val="window" lastClr="FFFFFF"/>
      </a:lt1>
      <a:dk2>
        <a:srgbClr val="2C3C43"/>
      </a:dk2>
      <a:lt2>
        <a:srgbClr val="EBEBEB"/>
      </a:lt2>
      <a:accent1>
        <a:srgbClr val="2E8B57"/>
      </a:accent1>
      <a:accent2>
        <a:srgbClr val="38AA6C"/>
      </a:accent2>
      <a:accent3>
        <a:srgbClr val="52C686"/>
      </a:accent3>
      <a:accent4>
        <a:srgbClr val="2E8B57"/>
      </a:accent4>
      <a:accent5>
        <a:srgbClr val="38AA6C"/>
      </a:accent5>
      <a:accent6>
        <a:srgbClr val="52C686"/>
      </a:accent6>
      <a:hlink>
        <a:srgbClr val="2E8B57"/>
      </a:hlink>
      <a:folHlink>
        <a:srgbClr val="52C68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ASBP theme" id="{2E7F8F9E-8AAB-4EDB-BE02-2B139C0E5555}" vid="{F3F98E1A-1C34-4799-AA34-B1A069D3A9B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ASBP theme</Template>
  <TotalTime>5757</TotalTime>
  <Words>297</Words>
  <Application>Microsoft Office PowerPoint</Application>
  <PresentationFormat>On-screen Show (4:3)</PresentationFormat>
  <Paragraphs>53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Wingdings</vt:lpstr>
      <vt:lpstr>Wingdings 3</vt:lpstr>
      <vt:lpstr>ASBP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ASBP Awards Supplementary Information Template</dc:title>
  <dc:creator>Richard Broad</dc:creator>
  <cp:lastModifiedBy>Richard Broad</cp:lastModifiedBy>
  <cp:revision>130</cp:revision>
  <dcterms:created xsi:type="dcterms:W3CDTF">2017-10-09T11:46:48Z</dcterms:created>
  <dcterms:modified xsi:type="dcterms:W3CDTF">2019-09-12T11:04:02Z</dcterms:modified>
</cp:coreProperties>
</file>